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  <p:sldId id="259" r:id="rId7"/>
    <p:sldId id="260" r:id="rId8"/>
    <p:sldId id="261" r:id="rId9"/>
    <p:sldId id="265" r:id="rId10"/>
    <p:sldId id="271" r:id="rId11"/>
    <p:sldId id="272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hyte, Alison (EOM)" initials="WA(" lastIdx="25" clrIdx="0">
    <p:extLst>
      <p:ext uri="{19B8F6BF-5375-455C-9EA6-DF929625EA0E}">
        <p15:presenceInfo xmlns:p15="http://schemas.microsoft.com/office/powerpoint/2012/main" userId="S::Alison.Whyte@dc.gov::ad8d8a2f-8692-468d-ba1a-15bf7f21682f" providerId="AD"/>
      </p:ext>
    </p:extLst>
  </p:cmAuthor>
  <p:cmAuthor id="2" name="Kranking, Emily (EOM)" initials="K(" lastIdx="1" clrIdx="1">
    <p:extLst>
      <p:ext uri="{19B8F6BF-5375-455C-9EA6-DF929625EA0E}">
        <p15:presenceInfo xmlns:p15="http://schemas.microsoft.com/office/powerpoint/2012/main" userId="S::emily.kranking@dc.gov::dd071600-165b-41b0-8bc5-940e191b9d3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9-15T14:09:21.141" idx="1">
    <p:pos x="10" y="10"/>
    <p:text>For this first slide, make sure to add your name, title, date, and name of the meeting. You'll want to give people a little context about who you are, why you are there to present to them, and what you plan to talk about.</p:text>
    <p:extLst>
      <p:ext uri="{C676402C-5697-4E1C-873F-D02D1690AC5C}">
        <p15:threadingInfo xmlns:p15="http://schemas.microsoft.com/office/powerpoint/2012/main" timeZoneBias="24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DE308E-0C9D-4902-B211-5DBF3C16B28C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3748159-9D5B-4B48-B997-33FAF79739A0}">
      <dgm:prSet/>
      <dgm:spPr/>
      <dgm:t>
        <a:bodyPr/>
        <a:lstStyle/>
        <a:p>
          <a:r>
            <a:rPr lang="en-US"/>
            <a:t>Facebook </a:t>
          </a:r>
        </a:p>
      </dgm:t>
    </dgm:pt>
    <dgm:pt modelId="{C35EE94D-00EC-49A8-8837-4E9198270726}" type="parTrans" cxnId="{C6B7229A-C22E-4647-A8C8-6DDDF015546B}">
      <dgm:prSet/>
      <dgm:spPr/>
      <dgm:t>
        <a:bodyPr/>
        <a:lstStyle/>
        <a:p>
          <a:endParaRPr lang="en-US"/>
        </a:p>
      </dgm:t>
    </dgm:pt>
    <dgm:pt modelId="{99D59285-CF08-41F1-B901-8902BD0E7E06}" type="sibTrans" cxnId="{C6B7229A-C22E-4647-A8C8-6DDDF015546B}">
      <dgm:prSet/>
      <dgm:spPr/>
      <dgm:t>
        <a:bodyPr/>
        <a:lstStyle/>
        <a:p>
          <a:endParaRPr lang="en-US"/>
        </a:p>
      </dgm:t>
    </dgm:pt>
    <dgm:pt modelId="{A2793316-6C55-42FD-B730-4455889732A3}">
      <dgm:prSet/>
      <dgm:spPr/>
      <dgm:t>
        <a:bodyPr/>
        <a:lstStyle/>
        <a:p>
          <a:r>
            <a:rPr lang="en-US"/>
            <a:t>Twitter </a:t>
          </a:r>
        </a:p>
      </dgm:t>
    </dgm:pt>
    <dgm:pt modelId="{A716020E-DB22-4985-9B55-616DCF9CDF7A}" type="parTrans" cxnId="{9F30CACC-9FA8-4F45-BD38-8CD561DB4743}">
      <dgm:prSet/>
      <dgm:spPr/>
      <dgm:t>
        <a:bodyPr/>
        <a:lstStyle/>
        <a:p>
          <a:endParaRPr lang="en-US"/>
        </a:p>
      </dgm:t>
    </dgm:pt>
    <dgm:pt modelId="{8C424DC9-4568-4D37-B34B-1F4315D54FC0}" type="sibTrans" cxnId="{9F30CACC-9FA8-4F45-BD38-8CD561DB4743}">
      <dgm:prSet/>
      <dgm:spPr/>
      <dgm:t>
        <a:bodyPr/>
        <a:lstStyle/>
        <a:p>
          <a:endParaRPr lang="en-US"/>
        </a:p>
      </dgm:t>
    </dgm:pt>
    <dgm:pt modelId="{FE5D92FB-FBC2-4D1D-AC84-F10EFED814D1}">
      <dgm:prSet/>
      <dgm:spPr/>
      <dgm:t>
        <a:bodyPr/>
        <a:lstStyle/>
        <a:p>
          <a:r>
            <a:rPr lang="en-US"/>
            <a:t>Instagram </a:t>
          </a:r>
        </a:p>
      </dgm:t>
    </dgm:pt>
    <dgm:pt modelId="{8AEE049D-A0D5-47A4-AB78-96CECF8F43EE}" type="parTrans" cxnId="{E6B5518C-DF3F-483F-AEFD-89DC4354ACDF}">
      <dgm:prSet/>
      <dgm:spPr/>
      <dgm:t>
        <a:bodyPr/>
        <a:lstStyle/>
        <a:p>
          <a:endParaRPr lang="en-US"/>
        </a:p>
      </dgm:t>
    </dgm:pt>
    <dgm:pt modelId="{C1BDE6FB-EC83-4B90-8402-A2DBE26D579F}" type="sibTrans" cxnId="{E6B5518C-DF3F-483F-AEFD-89DC4354ACDF}">
      <dgm:prSet/>
      <dgm:spPr/>
      <dgm:t>
        <a:bodyPr/>
        <a:lstStyle/>
        <a:p>
          <a:endParaRPr lang="en-US"/>
        </a:p>
      </dgm:t>
    </dgm:pt>
    <dgm:pt modelId="{FE454FCB-CDF2-48DF-BC99-C943DB15A478}">
      <dgm:prSet/>
      <dgm:spPr/>
      <dgm:t>
        <a:bodyPr/>
        <a:lstStyle/>
        <a:p>
          <a:r>
            <a:rPr lang="en-US"/>
            <a:t>YouTube  </a:t>
          </a:r>
        </a:p>
      </dgm:t>
    </dgm:pt>
    <dgm:pt modelId="{0BC7D8EE-B302-46E0-B4C3-63CE121E0BB9}" type="parTrans" cxnId="{4DCDA220-F98F-4C89-847F-C4A414B21F1A}">
      <dgm:prSet/>
      <dgm:spPr/>
      <dgm:t>
        <a:bodyPr/>
        <a:lstStyle/>
        <a:p>
          <a:endParaRPr lang="en-US"/>
        </a:p>
      </dgm:t>
    </dgm:pt>
    <dgm:pt modelId="{6A89C6B9-20E9-4ACA-8FD3-B7400AF0F93E}" type="sibTrans" cxnId="{4DCDA220-F98F-4C89-847F-C4A414B21F1A}">
      <dgm:prSet/>
      <dgm:spPr/>
      <dgm:t>
        <a:bodyPr/>
        <a:lstStyle/>
        <a:p>
          <a:endParaRPr lang="en-US"/>
        </a:p>
      </dgm:t>
    </dgm:pt>
    <dgm:pt modelId="{F8C2C189-33C9-475A-9710-43D5ABF92E7A}">
      <dgm:prSet/>
      <dgm:spPr/>
      <dgm:t>
        <a:bodyPr/>
        <a:lstStyle/>
        <a:p>
          <a:r>
            <a:rPr lang="en-US"/>
            <a:t>LinkedIn </a:t>
          </a:r>
        </a:p>
      </dgm:t>
    </dgm:pt>
    <dgm:pt modelId="{4DC1CCBA-2818-4F03-A210-49A07EDA6124}" type="parTrans" cxnId="{64C815BB-356C-4DF6-A709-CCCEBF50EF6B}">
      <dgm:prSet/>
      <dgm:spPr/>
      <dgm:t>
        <a:bodyPr/>
        <a:lstStyle/>
        <a:p>
          <a:endParaRPr lang="en-US"/>
        </a:p>
      </dgm:t>
    </dgm:pt>
    <dgm:pt modelId="{487637A1-E1FE-4065-BF6D-F5C667587E9B}" type="sibTrans" cxnId="{64C815BB-356C-4DF6-A709-CCCEBF50EF6B}">
      <dgm:prSet/>
      <dgm:spPr/>
      <dgm:t>
        <a:bodyPr/>
        <a:lstStyle/>
        <a:p>
          <a:endParaRPr lang="en-US"/>
        </a:p>
      </dgm:t>
    </dgm:pt>
    <dgm:pt modelId="{A88A63DE-021C-46C4-8535-DE3CB624B2E7}">
      <dgm:prSet/>
      <dgm:spPr/>
      <dgm:t>
        <a:bodyPr/>
        <a:lstStyle/>
        <a:p>
          <a:r>
            <a:rPr lang="en-US"/>
            <a:t>LinkTree (NEW!)</a:t>
          </a:r>
        </a:p>
      </dgm:t>
    </dgm:pt>
    <dgm:pt modelId="{19DD3E18-1F71-4B6E-89BA-50AB005C4A3F}" type="parTrans" cxnId="{4ABEF7AC-10F3-49A2-8C8C-9AA003985A70}">
      <dgm:prSet/>
      <dgm:spPr/>
      <dgm:t>
        <a:bodyPr/>
        <a:lstStyle/>
        <a:p>
          <a:endParaRPr lang="en-US"/>
        </a:p>
      </dgm:t>
    </dgm:pt>
    <dgm:pt modelId="{86F5C4A6-79A8-44E1-B63B-71A765315BAD}" type="sibTrans" cxnId="{4ABEF7AC-10F3-49A2-8C8C-9AA003985A70}">
      <dgm:prSet/>
      <dgm:spPr/>
      <dgm:t>
        <a:bodyPr/>
        <a:lstStyle/>
        <a:p>
          <a:endParaRPr lang="en-US"/>
        </a:p>
      </dgm:t>
    </dgm:pt>
    <dgm:pt modelId="{9118492F-F2D6-486D-B52F-4DA93F227177}" type="pres">
      <dgm:prSet presAssocID="{F2DE308E-0C9D-4902-B211-5DBF3C16B28C}" presName="diagram" presStyleCnt="0">
        <dgm:presLayoutVars>
          <dgm:dir/>
          <dgm:resizeHandles val="exact"/>
        </dgm:presLayoutVars>
      </dgm:prSet>
      <dgm:spPr/>
    </dgm:pt>
    <dgm:pt modelId="{298B3F28-6E02-41F8-8B1D-52C02D013A21}" type="pres">
      <dgm:prSet presAssocID="{D3748159-9D5B-4B48-B997-33FAF79739A0}" presName="node" presStyleLbl="node1" presStyleIdx="0" presStyleCnt="6">
        <dgm:presLayoutVars>
          <dgm:bulletEnabled val="1"/>
        </dgm:presLayoutVars>
      </dgm:prSet>
      <dgm:spPr/>
    </dgm:pt>
    <dgm:pt modelId="{3872B841-7C80-4221-A6A4-3A72666B03EC}" type="pres">
      <dgm:prSet presAssocID="{99D59285-CF08-41F1-B901-8902BD0E7E06}" presName="sibTrans" presStyleCnt="0"/>
      <dgm:spPr/>
    </dgm:pt>
    <dgm:pt modelId="{9733858D-503A-47E4-B873-564074FAF1F0}" type="pres">
      <dgm:prSet presAssocID="{A2793316-6C55-42FD-B730-4455889732A3}" presName="node" presStyleLbl="node1" presStyleIdx="1" presStyleCnt="6">
        <dgm:presLayoutVars>
          <dgm:bulletEnabled val="1"/>
        </dgm:presLayoutVars>
      </dgm:prSet>
      <dgm:spPr/>
    </dgm:pt>
    <dgm:pt modelId="{126FE46B-59D9-4FB2-A544-0BBB28FDD46F}" type="pres">
      <dgm:prSet presAssocID="{8C424DC9-4568-4D37-B34B-1F4315D54FC0}" presName="sibTrans" presStyleCnt="0"/>
      <dgm:spPr/>
    </dgm:pt>
    <dgm:pt modelId="{B1D43098-F8B9-4D61-B202-1C07D814EE64}" type="pres">
      <dgm:prSet presAssocID="{FE5D92FB-FBC2-4D1D-AC84-F10EFED814D1}" presName="node" presStyleLbl="node1" presStyleIdx="2" presStyleCnt="6">
        <dgm:presLayoutVars>
          <dgm:bulletEnabled val="1"/>
        </dgm:presLayoutVars>
      </dgm:prSet>
      <dgm:spPr/>
    </dgm:pt>
    <dgm:pt modelId="{93AE3632-8F29-48BA-8BF4-27ACE3C4D94D}" type="pres">
      <dgm:prSet presAssocID="{C1BDE6FB-EC83-4B90-8402-A2DBE26D579F}" presName="sibTrans" presStyleCnt="0"/>
      <dgm:spPr/>
    </dgm:pt>
    <dgm:pt modelId="{F6E35595-24B6-4C0E-BEF8-78AB89E17ADA}" type="pres">
      <dgm:prSet presAssocID="{FE454FCB-CDF2-48DF-BC99-C943DB15A478}" presName="node" presStyleLbl="node1" presStyleIdx="3" presStyleCnt="6">
        <dgm:presLayoutVars>
          <dgm:bulletEnabled val="1"/>
        </dgm:presLayoutVars>
      </dgm:prSet>
      <dgm:spPr/>
    </dgm:pt>
    <dgm:pt modelId="{E6939621-587D-4924-89C1-56C0A1F37EE8}" type="pres">
      <dgm:prSet presAssocID="{6A89C6B9-20E9-4ACA-8FD3-B7400AF0F93E}" presName="sibTrans" presStyleCnt="0"/>
      <dgm:spPr/>
    </dgm:pt>
    <dgm:pt modelId="{9EBE75C0-B075-4BF6-82B4-BAFB18C01E82}" type="pres">
      <dgm:prSet presAssocID="{F8C2C189-33C9-475A-9710-43D5ABF92E7A}" presName="node" presStyleLbl="node1" presStyleIdx="4" presStyleCnt="6">
        <dgm:presLayoutVars>
          <dgm:bulletEnabled val="1"/>
        </dgm:presLayoutVars>
      </dgm:prSet>
      <dgm:spPr/>
    </dgm:pt>
    <dgm:pt modelId="{4F7CBE0E-2FD6-4182-B453-C16C477DAB67}" type="pres">
      <dgm:prSet presAssocID="{487637A1-E1FE-4065-BF6D-F5C667587E9B}" presName="sibTrans" presStyleCnt="0"/>
      <dgm:spPr/>
    </dgm:pt>
    <dgm:pt modelId="{042FFA50-10E1-45CD-8F61-A955EA2969DB}" type="pres">
      <dgm:prSet presAssocID="{A88A63DE-021C-46C4-8535-DE3CB624B2E7}" presName="node" presStyleLbl="node1" presStyleIdx="5" presStyleCnt="6">
        <dgm:presLayoutVars>
          <dgm:bulletEnabled val="1"/>
        </dgm:presLayoutVars>
      </dgm:prSet>
      <dgm:spPr/>
    </dgm:pt>
  </dgm:ptLst>
  <dgm:cxnLst>
    <dgm:cxn modelId="{E9124307-D51F-4E88-ADF0-C39D5CE192BE}" type="presOf" srcId="{D3748159-9D5B-4B48-B997-33FAF79739A0}" destId="{298B3F28-6E02-41F8-8B1D-52C02D013A21}" srcOrd="0" destOrd="0" presId="urn:microsoft.com/office/officeart/2005/8/layout/default"/>
    <dgm:cxn modelId="{65FF3B09-7486-4B89-AA5C-BE42DF8B3BE2}" type="presOf" srcId="{A88A63DE-021C-46C4-8535-DE3CB624B2E7}" destId="{042FFA50-10E1-45CD-8F61-A955EA2969DB}" srcOrd="0" destOrd="0" presId="urn:microsoft.com/office/officeart/2005/8/layout/default"/>
    <dgm:cxn modelId="{224BC21B-4805-44FC-ADBF-8A14741EBF68}" type="presOf" srcId="{FE5D92FB-FBC2-4D1D-AC84-F10EFED814D1}" destId="{B1D43098-F8B9-4D61-B202-1C07D814EE64}" srcOrd="0" destOrd="0" presId="urn:microsoft.com/office/officeart/2005/8/layout/default"/>
    <dgm:cxn modelId="{4DCDA220-F98F-4C89-847F-C4A414B21F1A}" srcId="{F2DE308E-0C9D-4902-B211-5DBF3C16B28C}" destId="{FE454FCB-CDF2-48DF-BC99-C943DB15A478}" srcOrd="3" destOrd="0" parTransId="{0BC7D8EE-B302-46E0-B4C3-63CE121E0BB9}" sibTransId="{6A89C6B9-20E9-4ACA-8FD3-B7400AF0F93E}"/>
    <dgm:cxn modelId="{65CF2F36-E95D-4006-BD07-0BD8D265A8F3}" type="presOf" srcId="{A2793316-6C55-42FD-B730-4455889732A3}" destId="{9733858D-503A-47E4-B873-564074FAF1F0}" srcOrd="0" destOrd="0" presId="urn:microsoft.com/office/officeart/2005/8/layout/default"/>
    <dgm:cxn modelId="{C86B9877-2095-4573-882E-7293EE96B2AC}" type="presOf" srcId="{FE454FCB-CDF2-48DF-BC99-C943DB15A478}" destId="{F6E35595-24B6-4C0E-BEF8-78AB89E17ADA}" srcOrd="0" destOrd="0" presId="urn:microsoft.com/office/officeart/2005/8/layout/default"/>
    <dgm:cxn modelId="{E6B5518C-DF3F-483F-AEFD-89DC4354ACDF}" srcId="{F2DE308E-0C9D-4902-B211-5DBF3C16B28C}" destId="{FE5D92FB-FBC2-4D1D-AC84-F10EFED814D1}" srcOrd="2" destOrd="0" parTransId="{8AEE049D-A0D5-47A4-AB78-96CECF8F43EE}" sibTransId="{C1BDE6FB-EC83-4B90-8402-A2DBE26D579F}"/>
    <dgm:cxn modelId="{6DAAEC8C-52C6-4414-BD35-6BD0862AB4DE}" type="presOf" srcId="{F2DE308E-0C9D-4902-B211-5DBF3C16B28C}" destId="{9118492F-F2D6-486D-B52F-4DA93F227177}" srcOrd="0" destOrd="0" presId="urn:microsoft.com/office/officeart/2005/8/layout/default"/>
    <dgm:cxn modelId="{9C913E98-F840-42C9-91E6-69B0C9AEA09F}" type="presOf" srcId="{F8C2C189-33C9-475A-9710-43D5ABF92E7A}" destId="{9EBE75C0-B075-4BF6-82B4-BAFB18C01E82}" srcOrd="0" destOrd="0" presId="urn:microsoft.com/office/officeart/2005/8/layout/default"/>
    <dgm:cxn modelId="{C6B7229A-C22E-4647-A8C8-6DDDF015546B}" srcId="{F2DE308E-0C9D-4902-B211-5DBF3C16B28C}" destId="{D3748159-9D5B-4B48-B997-33FAF79739A0}" srcOrd="0" destOrd="0" parTransId="{C35EE94D-00EC-49A8-8837-4E9198270726}" sibTransId="{99D59285-CF08-41F1-B901-8902BD0E7E06}"/>
    <dgm:cxn modelId="{4ABEF7AC-10F3-49A2-8C8C-9AA003985A70}" srcId="{F2DE308E-0C9D-4902-B211-5DBF3C16B28C}" destId="{A88A63DE-021C-46C4-8535-DE3CB624B2E7}" srcOrd="5" destOrd="0" parTransId="{19DD3E18-1F71-4B6E-89BA-50AB005C4A3F}" sibTransId="{86F5C4A6-79A8-44E1-B63B-71A765315BAD}"/>
    <dgm:cxn modelId="{64C815BB-356C-4DF6-A709-CCCEBF50EF6B}" srcId="{F2DE308E-0C9D-4902-B211-5DBF3C16B28C}" destId="{F8C2C189-33C9-475A-9710-43D5ABF92E7A}" srcOrd="4" destOrd="0" parTransId="{4DC1CCBA-2818-4F03-A210-49A07EDA6124}" sibTransId="{487637A1-E1FE-4065-BF6D-F5C667587E9B}"/>
    <dgm:cxn modelId="{9F30CACC-9FA8-4F45-BD38-8CD561DB4743}" srcId="{F2DE308E-0C9D-4902-B211-5DBF3C16B28C}" destId="{A2793316-6C55-42FD-B730-4455889732A3}" srcOrd="1" destOrd="0" parTransId="{A716020E-DB22-4985-9B55-616DCF9CDF7A}" sibTransId="{8C424DC9-4568-4D37-B34B-1F4315D54FC0}"/>
    <dgm:cxn modelId="{3319FB74-3A9B-4A77-A950-84A8796CD76F}" type="presParOf" srcId="{9118492F-F2D6-486D-B52F-4DA93F227177}" destId="{298B3F28-6E02-41F8-8B1D-52C02D013A21}" srcOrd="0" destOrd="0" presId="urn:microsoft.com/office/officeart/2005/8/layout/default"/>
    <dgm:cxn modelId="{67267FDE-2DAA-49BC-8273-3A34A41B2DD7}" type="presParOf" srcId="{9118492F-F2D6-486D-B52F-4DA93F227177}" destId="{3872B841-7C80-4221-A6A4-3A72666B03EC}" srcOrd="1" destOrd="0" presId="urn:microsoft.com/office/officeart/2005/8/layout/default"/>
    <dgm:cxn modelId="{13AD8FC0-DC2C-422E-8731-20FC6C377FEC}" type="presParOf" srcId="{9118492F-F2D6-486D-B52F-4DA93F227177}" destId="{9733858D-503A-47E4-B873-564074FAF1F0}" srcOrd="2" destOrd="0" presId="urn:microsoft.com/office/officeart/2005/8/layout/default"/>
    <dgm:cxn modelId="{3C17DEEE-088B-40BB-ADDB-F1924C24C9C8}" type="presParOf" srcId="{9118492F-F2D6-486D-B52F-4DA93F227177}" destId="{126FE46B-59D9-4FB2-A544-0BBB28FDD46F}" srcOrd="3" destOrd="0" presId="urn:microsoft.com/office/officeart/2005/8/layout/default"/>
    <dgm:cxn modelId="{C48D28FB-B8D5-447D-B8E1-BC765B203BB1}" type="presParOf" srcId="{9118492F-F2D6-486D-B52F-4DA93F227177}" destId="{B1D43098-F8B9-4D61-B202-1C07D814EE64}" srcOrd="4" destOrd="0" presId="urn:microsoft.com/office/officeart/2005/8/layout/default"/>
    <dgm:cxn modelId="{33F1606D-6303-4C8F-8D87-A7EF2F3BED0C}" type="presParOf" srcId="{9118492F-F2D6-486D-B52F-4DA93F227177}" destId="{93AE3632-8F29-48BA-8BF4-27ACE3C4D94D}" srcOrd="5" destOrd="0" presId="urn:microsoft.com/office/officeart/2005/8/layout/default"/>
    <dgm:cxn modelId="{B37A9C2C-D144-4384-8B09-EA964A7B94D9}" type="presParOf" srcId="{9118492F-F2D6-486D-B52F-4DA93F227177}" destId="{F6E35595-24B6-4C0E-BEF8-78AB89E17ADA}" srcOrd="6" destOrd="0" presId="urn:microsoft.com/office/officeart/2005/8/layout/default"/>
    <dgm:cxn modelId="{93BD781C-4900-453E-8824-485EB1C67C77}" type="presParOf" srcId="{9118492F-F2D6-486D-B52F-4DA93F227177}" destId="{E6939621-587D-4924-89C1-56C0A1F37EE8}" srcOrd="7" destOrd="0" presId="urn:microsoft.com/office/officeart/2005/8/layout/default"/>
    <dgm:cxn modelId="{A3D3E213-5F1E-4C03-BB9D-30C9FC30B376}" type="presParOf" srcId="{9118492F-F2D6-486D-B52F-4DA93F227177}" destId="{9EBE75C0-B075-4BF6-82B4-BAFB18C01E82}" srcOrd="8" destOrd="0" presId="urn:microsoft.com/office/officeart/2005/8/layout/default"/>
    <dgm:cxn modelId="{A8EB236D-B55B-4999-A963-28F9A32B199B}" type="presParOf" srcId="{9118492F-F2D6-486D-B52F-4DA93F227177}" destId="{4F7CBE0E-2FD6-4182-B453-C16C477DAB67}" srcOrd="9" destOrd="0" presId="urn:microsoft.com/office/officeart/2005/8/layout/default"/>
    <dgm:cxn modelId="{D14903AA-B44F-43FD-839B-9A10EB2C28D5}" type="presParOf" srcId="{9118492F-F2D6-486D-B52F-4DA93F227177}" destId="{042FFA50-10E1-45CD-8F61-A955EA2969DB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E30EF2-BD0E-4796-A408-644765EBC82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53093BD-028B-487C-8BC2-2C7C6E6A31E2}">
      <dgm:prSet/>
      <dgm:spPr/>
      <dgm:t>
        <a:bodyPr/>
        <a:lstStyle/>
        <a:p>
          <a:r>
            <a:rPr lang="en-US" b="1"/>
            <a:t>Hootsuite</a:t>
          </a:r>
          <a:r>
            <a:rPr lang="en-US"/>
            <a:t>: An analytics website that tracks your popularity on any social media platform, who you attract, and how. It tracks up to the time you join Hootsuite.   </a:t>
          </a:r>
        </a:p>
      </dgm:t>
    </dgm:pt>
    <dgm:pt modelId="{44B1CD43-90DD-46F7-9A98-08DEA4433E2A}" type="parTrans" cxnId="{378D672A-40F2-42B0-AE62-14E6E5CBA110}">
      <dgm:prSet/>
      <dgm:spPr/>
      <dgm:t>
        <a:bodyPr/>
        <a:lstStyle/>
        <a:p>
          <a:endParaRPr lang="en-US"/>
        </a:p>
      </dgm:t>
    </dgm:pt>
    <dgm:pt modelId="{6013AB5A-5E34-4922-BDAE-1E31BA48A810}" type="sibTrans" cxnId="{378D672A-40F2-42B0-AE62-14E6E5CBA110}">
      <dgm:prSet/>
      <dgm:spPr/>
      <dgm:t>
        <a:bodyPr/>
        <a:lstStyle/>
        <a:p>
          <a:endParaRPr lang="en-US"/>
        </a:p>
      </dgm:t>
    </dgm:pt>
    <dgm:pt modelId="{771B64FE-DEA8-4C55-8E9B-A27D097200AA}">
      <dgm:prSet/>
      <dgm:spPr/>
      <dgm:t>
        <a:bodyPr/>
        <a:lstStyle/>
        <a:p>
          <a:r>
            <a:rPr lang="en-US" b="1"/>
            <a:t>Audiense</a:t>
          </a:r>
          <a:r>
            <a:rPr lang="en-US"/>
            <a:t>: An analytics website that tracks your popularity on Twitter and how active you were. You get e-mails the following day on how you did the day before. </a:t>
          </a:r>
        </a:p>
      </dgm:t>
    </dgm:pt>
    <dgm:pt modelId="{0647BD89-0DED-461B-8DF1-0D3F086AA580}" type="parTrans" cxnId="{10F48B3C-C567-4721-8B6C-D2502AD0A531}">
      <dgm:prSet/>
      <dgm:spPr/>
      <dgm:t>
        <a:bodyPr/>
        <a:lstStyle/>
        <a:p>
          <a:endParaRPr lang="en-US"/>
        </a:p>
      </dgm:t>
    </dgm:pt>
    <dgm:pt modelId="{88282EB1-6C3F-479E-8EEA-20C1B29386C4}" type="sibTrans" cxnId="{10F48B3C-C567-4721-8B6C-D2502AD0A531}">
      <dgm:prSet/>
      <dgm:spPr/>
      <dgm:t>
        <a:bodyPr/>
        <a:lstStyle/>
        <a:p>
          <a:endParaRPr lang="en-US"/>
        </a:p>
      </dgm:t>
    </dgm:pt>
    <dgm:pt modelId="{BB99383A-4DEE-43EF-8A6E-FA97E5A3F5E1}" type="pres">
      <dgm:prSet presAssocID="{64E30EF2-BD0E-4796-A408-644765EBC825}" presName="diagram" presStyleCnt="0">
        <dgm:presLayoutVars>
          <dgm:dir/>
          <dgm:resizeHandles val="exact"/>
        </dgm:presLayoutVars>
      </dgm:prSet>
      <dgm:spPr/>
    </dgm:pt>
    <dgm:pt modelId="{A0B62168-1223-49F1-AA1A-8F9D0E578426}" type="pres">
      <dgm:prSet presAssocID="{253093BD-028B-487C-8BC2-2C7C6E6A31E2}" presName="node" presStyleLbl="node1" presStyleIdx="0" presStyleCnt="2">
        <dgm:presLayoutVars>
          <dgm:bulletEnabled val="1"/>
        </dgm:presLayoutVars>
      </dgm:prSet>
      <dgm:spPr/>
    </dgm:pt>
    <dgm:pt modelId="{909F90C1-6DD5-452C-A2AD-B8B47824542C}" type="pres">
      <dgm:prSet presAssocID="{6013AB5A-5E34-4922-BDAE-1E31BA48A810}" presName="sibTrans" presStyleCnt="0"/>
      <dgm:spPr/>
    </dgm:pt>
    <dgm:pt modelId="{46BA5437-CA01-4661-B669-5740501BD8A1}" type="pres">
      <dgm:prSet presAssocID="{771B64FE-DEA8-4C55-8E9B-A27D097200AA}" presName="node" presStyleLbl="node1" presStyleIdx="1" presStyleCnt="2">
        <dgm:presLayoutVars>
          <dgm:bulletEnabled val="1"/>
        </dgm:presLayoutVars>
      </dgm:prSet>
      <dgm:spPr/>
    </dgm:pt>
  </dgm:ptLst>
  <dgm:cxnLst>
    <dgm:cxn modelId="{94AA9C27-5BED-43A8-A044-A3252B37DCA8}" type="presOf" srcId="{64E30EF2-BD0E-4796-A408-644765EBC825}" destId="{BB99383A-4DEE-43EF-8A6E-FA97E5A3F5E1}" srcOrd="0" destOrd="0" presId="urn:microsoft.com/office/officeart/2005/8/layout/default"/>
    <dgm:cxn modelId="{378D672A-40F2-42B0-AE62-14E6E5CBA110}" srcId="{64E30EF2-BD0E-4796-A408-644765EBC825}" destId="{253093BD-028B-487C-8BC2-2C7C6E6A31E2}" srcOrd="0" destOrd="0" parTransId="{44B1CD43-90DD-46F7-9A98-08DEA4433E2A}" sibTransId="{6013AB5A-5E34-4922-BDAE-1E31BA48A810}"/>
    <dgm:cxn modelId="{10F48B3C-C567-4721-8B6C-D2502AD0A531}" srcId="{64E30EF2-BD0E-4796-A408-644765EBC825}" destId="{771B64FE-DEA8-4C55-8E9B-A27D097200AA}" srcOrd="1" destOrd="0" parTransId="{0647BD89-0DED-461B-8DF1-0D3F086AA580}" sibTransId="{88282EB1-6C3F-479E-8EEA-20C1B29386C4}"/>
    <dgm:cxn modelId="{4710B750-CF4C-42D4-BCD7-8DFE1070EDE6}" type="presOf" srcId="{771B64FE-DEA8-4C55-8E9B-A27D097200AA}" destId="{46BA5437-CA01-4661-B669-5740501BD8A1}" srcOrd="0" destOrd="0" presId="urn:microsoft.com/office/officeart/2005/8/layout/default"/>
    <dgm:cxn modelId="{19A8E898-1332-4F10-BF0B-98CC10D0259A}" type="presOf" srcId="{253093BD-028B-487C-8BC2-2C7C6E6A31E2}" destId="{A0B62168-1223-49F1-AA1A-8F9D0E578426}" srcOrd="0" destOrd="0" presId="urn:microsoft.com/office/officeart/2005/8/layout/default"/>
    <dgm:cxn modelId="{A4905395-1238-4808-ADED-A0FAC4259E4D}" type="presParOf" srcId="{BB99383A-4DEE-43EF-8A6E-FA97E5A3F5E1}" destId="{A0B62168-1223-49F1-AA1A-8F9D0E578426}" srcOrd="0" destOrd="0" presId="urn:microsoft.com/office/officeart/2005/8/layout/default"/>
    <dgm:cxn modelId="{E9C9EC51-0CB9-4AD7-9CBD-3AFD79F2EDE6}" type="presParOf" srcId="{BB99383A-4DEE-43EF-8A6E-FA97E5A3F5E1}" destId="{909F90C1-6DD5-452C-A2AD-B8B47824542C}" srcOrd="1" destOrd="0" presId="urn:microsoft.com/office/officeart/2005/8/layout/default"/>
    <dgm:cxn modelId="{A81E8331-5F82-4B26-ABB1-55146EDB2D3E}" type="presParOf" srcId="{BB99383A-4DEE-43EF-8A6E-FA97E5A3F5E1}" destId="{46BA5437-CA01-4661-B669-5740501BD8A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8BB30E-0291-4759-9859-1F4ADBC8F2AF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41DFCF9-73B0-45CC-8C7C-3BB9692047D3}">
      <dgm:prSet/>
      <dgm:spPr/>
      <dgm:t>
        <a:bodyPr/>
        <a:lstStyle/>
        <a:p>
          <a:r>
            <a:rPr lang="en-US" b="1"/>
            <a:t>Likes</a:t>
          </a:r>
          <a:r>
            <a:rPr lang="en-US"/>
            <a:t>: The number of times when people like our original post. </a:t>
          </a:r>
        </a:p>
      </dgm:t>
    </dgm:pt>
    <dgm:pt modelId="{9E2DB053-62C8-4929-BD2C-1A9432B4E7E3}" type="parTrans" cxnId="{5A403018-4CCA-4951-ABA8-FEBBCEBFEF90}">
      <dgm:prSet/>
      <dgm:spPr/>
      <dgm:t>
        <a:bodyPr/>
        <a:lstStyle/>
        <a:p>
          <a:endParaRPr lang="en-US"/>
        </a:p>
      </dgm:t>
    </dgm:pt>
    <dgm:pt modelId="{4D1A9584-3AB2-4DE4-90CF-0ADD7E744CC1}" type="sibTrans" cxnId="{5A403018-4CCA-4951-ABA8-FEBBCEBFEF90}">
      <dgm:prSet/>
      <dgm:spPr/>
      <dgm:t>
        <a:bodyPr/>
        <a:lstStyle/>
        <a:p>
          <a:endParaRPr lang="en-US"/>
        </a:p>
      </dgm:t>
    </dgm:pt>
    <dgm:pt modelId="{E63C9809-67E8-4CFA-AE83-967CFBBFD8DF}">
      <dgm:prSet/>
      <dgm:spPr/>
      <dgm:t>
        <a:bodyPr/>
        <a:lstStyle/>
        <a:p>
          <a:r>
            <a:rPr lang="en-US" b="1"/>
            <a:t>Comments</a:t>
          </a:r>
          <a:r>
            <a:rPr lang="en-US"/>
            <a:t>: The number of times when people put a comment on one of our posts.  </a:t>
          </a:r>
        </a:p>
      </dgm:t>
    </dgm:pt>
    <dgm:pt modelId="{D8B1961F-CC83-4DA3-8A26-DC608CC30A30}" type="parTrans" cxnId="{824ED8ED-E8C7-41DA-8464-08E9AF40ABC9}">
      <dgm:prSet/>
      <dgm:spPr/>
      <dgm:t>
        <a:bodyPr/>
        <a:lstStyle/>
        <a:p>
          <a:endParaRPr lang="en-US"/>
        </a:p>
      </dgm:t>
    </dgm:pt>
    <dgm:pt modelId="{D91BE18C-8641-4F23-9AFC-B88880E198CA}" type="sibTrans" cxnId="{824ED8ED-E8C7-41DA-8464-08E9AF40ABC9}">
      <dgm:prSet/>
      <dgm:spPr/>
      <dgm:t>
        <a:bodyPr/>
        <a:lstStyle/>
        <a:p>
          <a:endParaRPr lang="en-US"/>
        </a:p>
      </dgm:t>
    </dgm:pt>
    <dgm:pt modelId="{2464EC9E-A1F9-4F31-83ED-77A4532C4E01}">
      <dgm:prSet/>
      <dgm:spPr/>
      <dgm:t>
        <a:bodyPr/>
        <a:lstStyle/>
        <a:p>
          <a:r>
            <a:rPr lang="en-US" b="1"/>
            <a:t>Shares</a:t>
          </a:r>
          <a:r>
            <a:rPr lang="en-US"/>
            <a:t>: The number of times when people reposted our original posts. </a:t>
          </a:r>
        </a:p>
      </dgm:t>
    </dgm:pt>
    <dgm:pt modelId="{73300D97-545D-4D9C-8438-61A051283D4B}" type="parTrans" cxnId="{96ECD450-F039-4360-8710-881DEB5759F2}">
      <dgm:prSet/>
      <dgm:spPr/>
      <dgm:t>
        <a:bodyPr/>
        <a:lstStyle/>
        <a:p>
          <a:endParaRPr lang="en-US"/>
        </a:p>
      </dgm:t>
    </dgm:pt>
    <dgm:pt modelId="{8CD789FD-DF70-4EA8-80DA-0DC56BD17529}" type="sibTrans" cxnId="{96ECD450-F039-4360-8710-881DEB5759F2}">
      <dgm:prSet/>
      <dgm:spPr/>
      <dgm:t>
        <a:bodyPr/>
        <a:lstStyle/>
        <a:p>
          <a:endParaRPr lang="en-US"/>
        </a:p>
      </dgm:t>
    </dgm:pt>
    <dgm:pt modelId="{4ADCF4A3-6256-432A-A3C3-399E96CDF444}">
      <dgm:prSet/>
      <dgm:spPr/>
      <dgm:t>
        <a:bodyPr/>
        <a:lstStyle/>
        <a:p>
          <a:r>
            <a:rPr lang="en-US" b="1"/>
            <a:t>Mentions</a:t>
          </a:r>
          <a:r>
            <a:rPr lang="en-US"/>
            <a:t>: Accounts who mention you in their posts </a:t>
          </a:r>
        </a:p>
      </dgm:t>
    </dgm:pt>
    <dgm:pt modelId="{A6CD8FAF-7E94-4D0C-B131-45D29065D37C}" type="parTrans" cxnId="{3B29055A-5664-4B83-A6FB-1B8061A03911}">
      <dgm:prSet/>
      <dgm:spPr/>
      <dgm:t>
        <a:bodyPr/>
        <a:lstStyle/>
        <a:p>
          <a:endParaRPr lang="en-US"/>
        </a:p>
      </dgm:t>
    </dgm:pt>
    <dgm:pt modelId="{56CD09D7-42F2-4A13-8B92-5802B45147B9}" type="sibTrans" cxnId="{3B29055A-5664-4B83-A6FB-1B8061A03911}">
      <dgm:prSet/>
      <dgm:spPr/>
      <dgm:t>
        <a:bodyPr/>
        <a:lstStyle/>
        <a:p>
          <a:endParaRPr lang="en-US"/>
        </a:p>
      </dgm:t>
    </dgm:pt>
    <dgm:pt modelId="{FE9C919B-78B7-4A59-8844-61BE1B9A0F57}">
      <dgm:prSet/>
      <dgm:spPr/>
      <dgm:t>
        <a:bodyPr/>
        <a:lstStyle/>
        <a:p>
          <a:pPr rtl="0"/>
          <a:r>
            <a:rPr lang="en-US" b="1" dirty="0"/>
            <a:t>Followers</a:t>
          </a:r>
          <a:r>
            <a:rPr lang="en-US" dirty="0"/>
            <a:t>: The number of people following </a:t>
          </a:r>
          <a:r>
            <a:rPr lang="en-US" dirty="0">
              <a:latin typeface="Calibri Light" panose="020F0302020204030204"/>
            </a:rPr>
            <a:t>your page</a:t>
          </a:r>
          <a:r>
            <a:rPr lang="en-US" dirty="0"/>
            <a:t>. </a:t>
          </a:r>
        </a:p>
      </dgm:t>
    </dgm:pt>
    <dgm:pt modelId="{679FE70E-EA59-43AC-AE00-4CEC493135F4}" type="parTrans" cxnId="{5A55F8A8-A9A0-444C-A257-3CF71DE0A733}">
      <dgm:prSet/>
      <dgm:spPr/>
      <dgm:t>
        <a:bodyPr/>
        <a:lstStyle/>
        <a:p>
          <a:endParaRPr lang="en-US"/>
        </a:p>
      </dgm:t>
    </dgm:pt>
    <dgm:pt modelId="{3AED75F3-9AA2-494E-B8F0-F29DDA7390EA}" type="sibTrans" cxnId="{5A55F8A8-A9A0-444C-A257-3CF71DE0A733}">
      <dgm:prSet/>
      <dgm:spPr/>
      <dgm:t>
        <a:bodyPr/>
        <a:lstStyle/>
        <a:p>
          <a:endParaRPr lang="en-US"/>
        </a:p>
      </dgm:t>
    </dgm:pt>
    <dgm:pt modelId="{93B2BE3A-CE32-489F-92F9-C4AF29048BAF}">
      <dgm:prSet/>
      <dgm:spPr/>
      <dgm:t>
        <a:bodyPr/>
        <a:lstStyle/>
        <a:p>
          <a:r>
            <a:rPr lang="en-US" b="1" dirty="0"/>
            <a:t>Page views</a:t>
          </a:r>
          <a:r>
            <a:rPr lang="en-US" dirty="0"/>
            <a:t>: The number of times each of your Pages' features (Timeline, About, Photos, etc.) have been viewed. </a:t>
          </a:r>
        </a:p>
      </dgm:t>
    </dgm:pt>
    <dgm:pt modelId="{68BF2080-6A72-46C8-8DEA-4832731D832E}" type="parTrans" cxnId="{CED2129A-13FE-4D4A-8440-3C9EAB7843E8}">
      <dgm:prSet/>
      <dgm:spPr/>
      <dgm:t>
        <a:bodyPr/>
        <a:lstStyle/>
        <a:p>
          <a:endParaRPr lang="en-US"/>
        </a:p>
      </dgm:t>
    </dgm:pt>
    <dgm:pt modelId="{5A6ED651-C0D5-47B8-9927-B26BF1F74A01}" type="sibTrans" cxnId="{CED2129A-13FE-4D4A-8440-3C9EAB7843E8}">
      <dgm:prSet/>
      <dgm:spPr/>
      <dgm:t>
        <a:bodyPr/>
        <a:lstStyle/>
        <a:p>
          <a:endParaRPr lang="en-US"/>
        </a:p>
      </dgm:t>
    </dgm:pt>
    <dgm:pt modelId="{3B06962C-90D8-4C5D-9819-C4591E7E7C31}" type="pres">
      <dgm:prSet presAssocID="{7F8BB30E-0291-4759-9859-1F4ADBC8F2AF}" presName="diagram" presStyleCnt="0">
        <dgm:presLayoutVars>
          <dgm:dir/>
          <dgm:resizeHandles val="exact"/>
        </dgm:presLayoutVars>
      </dgm:prSet>
      <dgm:spPr/>
    </dgm:pt>
    <dgm:pt modelId="{CF5E81EE-DAAD-4F94-AC67-115FF2D02CFA}" type="pres">
      <dgm:prSet presAssocID="{541DFCF9-73B0-45CC-8C7C-3BB9692047D3}" presName="node" presStyleLbl="node1" presStyleIdx="0" presStyleCnt="6">
        <dgm:presLayoutVars>
          <dgm:bulletEnabled val="1"/>
        </dgm:presLayoutVars>
      </dgm:prSet>
      <dgm:spPr/>
    </dgm:pt>
    <dgm:pt modelId="{E608D1C3-9BD1-4D99-B31B-9736DCEAA6A0}" type="pres">
      <dgm:prSet presAssocID="{4D1A9584-3AB2-4DE4-90CF-0ADD7E744CC1}" presName="sibTrans" presStyleCnt="0"/>
      <dgm:spPr/>
    </dgm:pt>
    <dgm:pt modelId="{EB304C0C-D398-4149-9CFE-EACF62553774}" type="pres">
      <dgm:prSet presAssocID="{E63C9809-67E8-4CFA-AE83-967CFBBFD8DF}" presName="node" presStyleLbl="node1" presStyleIdx="1" presStyleCnt="6">
        <dgm:presLayoutVars>
          <dgm:bulletEnabled val="1"/>
        </dgm:presLayoutVars>
      </dgm:prSet>
      <dgm:spPr/>
    </dgm:pt>
    <dgm:pt modelId="{66BCAD8D-5A10-40AC-AA6B-D208C265BC88}" type="pres">
      <dgm:prSet presAssocID="{D91BE18C-8641-4F23-9AFC-B88880E198CA}" presName="sibTrans" presStyleCnt="0"/>
      <dgm:spPr/>
    </dgm:pt>
    <dgm:pt modelId="{B1624DCE-57F6-4412-99ED-5F964134150E}" type="pres">
      <dgm:prSet presAssocID="{2464EC9E-A1F9-4F31-83ED-77A4532C4E01}" presName="node" presStyleLbl="node1" presStyleIdx="2" presStyleCnt="6">
        <dgm:presLayoutVars>
          <dgm:bulletEnabled val="1"/>
        </dgm:presLayoutVars>
      </dgm:prSet>
      <dgm:spPr/>
    </dgm:pt>
    <dgm:pt modelId="{4BE745A0-8275-4D39-ABFD-EE0254A99992}" type="pres">
      <dgm:prSet presAssocID="{8CD789FD-DF70-4EA8-80DA-0DC56BD17529}" presName="sibTrans" presStyleCnt="0"/>
      <dgm:spPr/>
    </dgm:pt>
    <dgm:pt modelId="{0FC64E25-3097-46B9-BF9C-1C4BA1C76860}" type="pres">
      <dgm:prSet presAssocID="{4ADCF4A3-6256-432A-A3C3-399E96CDF444}" presName="node" presStyleLbl="node1" presStyleIdx="3" presStyleCnt="6">
        <dgm:presLayoutVars>
          <dgm:bulletEnabled val="1"/>
        </dgm:presLayoutVars>
      </dgm:prSet>
      <dgm:spPr/>
    </dgm:pt>
    <dgm:pt modelId="{D1315156-672E-46F0-ABBF-029238A4054B}" type="pres">
      <dgm:prSet presAssocID="{56CD09D7-42F2-4A13-8B92-5802B45147B9}" presName="sibTrans" presStyleCnt="0"/>
      <dgm:spPr/>
    </dgm:pt>
    <dgm:pt modelId="{23D6A841-CF1D-477D-AC54-9B9F7146ADD7}" type="pres">
      <dgm:prSet presAssocID="{FE9C919B-78B7-4A59-8844-61BE1B9A0F57}" presName="node" presStyleLbl="node1" presStyleIdx="4" presStyleCnt="6">
        <dgm:presLayoutVars>
          <dgm:bulletEnabled val="1"/>
        </dgm:presLayoutVars>
      </dgm:prSet>
      <dgm:spPr/>
    </dgm:pt>
    <dgm:pt modelId="{3254EA72-B34D-4336-9C5E-2C9EF16DC2E4}" type="pres">
      <dgm:prSet presAssocID="{3AED75F3-9AA2-494E-B8F0-F29DDA7390EA}" presName="sibTrans" presStyleCnt="0"/>
      <dgm:spPr/>
    </dgm:pt>
    <dgm:pt modelId="{0CFDFA68-7F19-487D-AD06-DCA235F58F8E}" type="pres">
      <dgm:prSet presAssocID="{93B2BE3A-CE32-489F-92F9-C4AF29048BAF}" presName="node" presStyleLbl="node1" presStyleIdx="5" presStyleCnt="6">
        <dgm:presLayoutVars>
          <dgm:bulletEnabled val="1"/>
        </dgm:presLayoutVars>
      </dgm:prSet>
      <dgm:spPr/>
    </dgm:pt>
  </dgm:ptLst>
  <dgm:cxnLst>
    <dgm:cxn modelId="{F38E3800-5A49-4F85-B089-A823E433802E}" type="presOf" srcId="{7F8BB30E-0291-4759-9859-1F4ADBC8F2AF}" destId="{3B06962C-90D8-4C5D-9819-C4591E7E7C31}" srcOrd="0" destOrd="0" presId="urn:microsoft.com/office/officeart/2005/8/layout/default"/>
    <dgm:cxn modelId="{5A403018-4CCA-4951-ABA8-FEBBCEBFEF90}" srcId="{7F8BB30E-0291-4759-9859-1F4ADBC8F2AF}" destId="{541DFCF9-73B0-45CC-8C7C-3BB9692047D3}" srcOrd="0" destOrd="0" parTransId="{9E2DB053-62C8-4929-BD2C-1A9432B4E7E3}" sibTransId="{4D1A9584-3AB2-4DE4-90CF-0ADD7E744CC1}"/>
    <dgm:cxn modelId="{A4E8CB21-C977-4F05-A063-0087444ECD68}" type="presOf" srcId="{E63C9809-67E8-4CFA-AE83-967CFBBFD8DF}" destId="{EB304C0C-D398-4149-9CFE-EACF62553774}" srcOrd="0" destOrd="0" presId="urn:microsoft.com/office/officeart/2005/8/layout/default"/>
    <dgm:cxn modelId="{96ECD450-F039-4360-8710-881DEB5759F2}" srcId="{7F8BB30E-0291-4759-9859-1F4ADBC8F2AF}" destId="{2464EC9E-A1F9-4F31-83ED-77A4532C4E01}" srcOrd="2" destOrd="0" parTransId="{73300D97-545D-4D9C-8438-61A051283D4B}" sibTransId="{8CD789FD-DF70-4EA8-80DA-0DC56BD17529}"/>
    <dgm:cxn modelId="{497C9775-062C-4B35-B06A-B9995208696A}" type="presOf" srcId="{93B2BE3A-CE32-489F-92F9-C4AF29048BAF}" destId="{0CFDFA68-7F19-487D-AD06-DCA235F58F8E}" srcOrd="0" destOrd="0" presId="urn:microsoft.com/office/officeart/2005/8/layout/default"/>
    <dgm:cxn modelId="{3B29055A-5664-4B83-A6FB-1B8061A03911}" srcId="{7F8BB30E-0291-4759-9859-1F4ADBC8F2AF}" destId="{4ADCF4A3-6256-432A-A3C3-399E96CDF444}" srcOrd="3" destOrd="0" parTransId="{A6CD8FAF-7E94-4D0C-B131-45D29065D37C}" sibTransId="{56CD09D7-42F2-4A13-8B92-5802B45147B9}"/>
    <dgm:cxn modelId="{426E2991-2FAC-483A-8634-D1D6B750B9DE}" type="presOf" srcId="{2464EC9E-A1F9-4F31-83ED-77A4532C4E01}" destId="{B1624DCE-57F6-4412-99ED-5F964134150E}" srcOrd="0" destOrd="0" presId="urn:microsoft.com/office/officeart/2005/8/layout/default"/>
    <dgm:cxn modelId="{CED2129A-13FE-4D4A-8440-3C9EAB7843E8}" srcId="{7F8BB30E-0291-4759-9859-1F4ADBC8F2AF}" destId="{93B2BE3A-CE32-489F-92F9-C4AF29048BAF}" srcOrd="5" destOrd="0" parTransId="{68BF2080-6A72-46C8-8DEA-4832731D832E}" sibTransId="{5A6ED651-C0D5-47B8-9927-B26BF1F74A01}"/>
    <dgm:cxn modelId="{5A55F8A8-A9A0-444C-A257-3CF71DE0A733}" srcId="{7F8BB30E-0291-4759-9859-1F4ADBC8F2AF}" destId="{FE9C919B-78B7-4A59-8844-61BE1B9A0F57}" srcOrd="4" destOrd="0" parTransId="{679FE70E-EA59-43AC-AE00-4CEC493135F4}" sibTransId="{3AED75F3-9AA2-494E-B8F0-F29DDA7390EA}"/>
    <dgm:cxn modelId="{A748F8C2-0092-4E40-8A65-DB737B3B85FE}" type="presOf" srcId="{541DFCF9-73B0-45CC-8C7C-3BB9692047D3}" destId="{CF5E81EE-DAAD-4F94-AC67-115FF2D02CFA}" srcOrd="0" destOrd="0" presId="urn:microsoft.com/office/officeart/2005/8/layout/default"/>
    <dgm:cxn modelId="{7EC7A2D5-5CD7-4989-82DF-E82175BD12C6}" type="presOf" srcId="{FE9C919B-78B7-4A59-8844-61BE1B9A0F57}" destId="{23D6A841-CF1D-477D-AC54-9B9F7146ADD7}" srcOrd="0" destOrd="0" presId="urn:microsoft.com/office/officeart/2005/8/layout/default"/>
    <dgm:cxn modelId="{9BC8A7D6-E38A-4970-829D-42AC5C6BC970}" type="presOf" srcId="{4ADCF4A3-6256-432A-A3C3-399E96CDF444}" destId="{0FC64E25-3097-46B9-BF9C-1C4BA1C76860}" srcOrd="0" destOrd="0" presId="urn:microsoft.com/office/officeart/2005/8/layout/default"/>
    <dgm:cxn modelId="{824ED8ED-E8C7-41DA-8464-08E9AF40ABC9}" srcId="{7F8BB30E-0291-4759-9859-1F4ADBC8F2AF}" destId="{E63C9809-67E8-4CFA-AE83-967CFBBFD8DF}" srcOrd="1" destOrd="0" parTransId="{D8B1961F-CC83-4DA3-8A26-DC608CC30A30}" sibTransId="{D91BE18C-8641-4F23-9AFC-B88880E198CA}"/>
    <dgm:cxn modelId="{B5C72CEE-DD5A-45C2-9E28-09F8B61300FD}" type="presParOf" srcId="{3B06962C-90D8-4C5D-9819-C4591E7E7C31}" destId="{CF5E81EE-DAAD-4F94-AC67-115FF2D02CFA}" srcOrd="0" destOrd="0" presId="urn:microsoft.com/office/officeart/2005/8/layout/default"/>
    <dgm:cxn modelId="{74512C72-79E4-43E0-9C3C-B581B8CB7848}" type="presParOf" srcId="{3B06962C-90D8-4C5D-9819-C4591E7E7C31}" destId="{E608D1C3-9BD1-4D99-B31B-9736DCEAA6A0}" srcOrd="1" destOrd="0" presId="urn:microsoft.com/office/officeart/2005/8/layout/default"/>
    <dgm:cxn modelId="{0C76C470-D194-490C-9C3E-F324072BC7F3}" type="presParOf" srcId="{3B06962C-90D8-4C5D-9819-C4591E7E7C31}" destId="{EB304C0C-D398-4149-9CFE-EACF62553774}" srcOrd="2" destOrd="0" presId="urn:microsoft.com/office/officeart/2005/8/layout/default"/>
    <dgm:cxn modelId="{0C23B266-D409-42A9-9A30-D54CBD5E04BA}" type="presParOf" srcId="{3B06962C-90D8-4C5D-9819-C4591E7E7C31}" destId="{66BCAD8D-5A10-40AC-AA6B-D208C265BC88}" srcOrd="3" destOrd="0" presId="urn:microsoft.com/office/officeart/2005/8/layout/default"/>
    <dgm:cxn modelId="{1D31D97A-A512-488C-A713-FF86E745A47C}" type="presParOf" srcId="{3B06962C-90D8-4C5D-9819-C4591E7E7C31}" destId="{B1624DCE-57F6-4412-99ED-5F964134150E}" srcOrd="4" destOrd="0" presId="urn:microsoft.com/office/officeart/2005/8/layout/default"/>
    <dgm:cxn modelId="{021CC4B8-D3C9-4BD6-B282-17549F6F1A8E}" type="presParOf" srcId="{3B06962C-90D8-4C5D-9819-C4591E7E7C31}" destId="{4BE745A0-8275-4D39-ABFD-EE0254A99992}" srcOrd="5" destOrd="0" presId="urn:microsoft.com/office/officeart/2005/8/layout/default"/>
    <dgm:cxn modelId="{B5E7CFE3-49A8-4846-8866-53C39D2A5C62}" type="presParOf" srcId="{3B06962C-90D8-4C5D-9819-C4591E7E7C31}" destId="{0FC64E25-3097-46B9-BF9C-1C4BA1C76860}" srcOrd="6" destOrd="0" presId="urn:microsoft.com/office/officeart/2005/8/layout/default"/>
    <dgm:cxn modelId="{092D5462-C8F2-4FB4-8E21-2077B57FDAD7}" type="presParOf" srcId="{3B06962C-90D8-4C5D-9819-C4591E7E7C31}" destId="{D1315156-672E-46F0-ABBF-029238A4054B}" srcOrd="7" destOrd="0" presId="urn:microsoft.com/office/officeart/2005/8/layout/default"/>
    <dgm:cxn modelId="{56A6535B-5A23-4401-A67D-2A4A6D422848}" type="presParOf" srcId="{3B06962C-90D8-4C5D-9819-C4591E7E7C31}" destId="{23D6A841-CF1D-477D-AC54-9B9F7146ADD7}" srcOrd="8" destOrd="0" presId="urn:microsoft.com/office/officeart/2005/8/layout/default"/>
    <dgm:cxn modelId="{7B6F48BB-B138-4753-8C2E-0C628643B638}" type="presParOf" srcId="{3B06962C-90D8-4C5D-9819-C4591E7E7C31}" destId="{3254EA72-B34D-4336-9C5E-2C9EF16DC2E4}" srcOrd="9" destOrd="0" presId="urn:microsoft.com/office/officeart/2005/8/layout/default"/>
    <dgm:cxn modelId="{6464A934-9B75-46EA-B478-E9B643623703}" type="presParOf" srcId="{3B06962C-90D8-4C5D-9819-C4591E7E7C31}" destId="{0CFDFA68-7F19-487D-AD06-DCA235F58F8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8361C9-37C7-4188-9910-50784E4ABBE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344FB21-4CEA-4ACC-A20F-B4EDF4A6F444}">
      <dgm:prSet/>
      <dgm:spPr/>
      <dgm:t>
        <a:bodyPr/>
        <a:lstStyle/>
        <a:p>
          <a:r>
            <a:rPr lang="en-US" b="1"/>
            <a:t>Total reach:</a:t>
          </a:r>
          <a:r>
            <a:rPr lang="en-US"/>
            <a:t> The daily number of users who have seen any content associated with us. Separate analyzes are available for posts and pages. </a:t>
          </a:r>
        </a:p>
      </dgm:t>
    </dgm:pt>
    <dgm:pt modelId="{3A425BDA-6DDC-4C56-9951-92ADB254AC4A}" type="parTrans" cxnId="{7328BA09-0F30-47DA-BC4A-C22B07B39B04}">
      <dgm:prSet/>
      <dgm:spPr/>
      <dgm:t>
        <a:bodyPr/>
        <a:lstStyle/>
        <a:p>
          <a:endParaRPr lang="en-US"/>
        </a:p>
      </dgm:t>
    </dgm:pt>
    <dgm:pt modelId="{BC4A6DE6-7390-46F4-9428-0D077F78B97A}" type="sibTrans" cxnId="{7328BA09-0F30-47DA-BC4A-C22B07B39B04}">
      <dgm:prSet/>
      <dgm:spPr/>
      <dgm:t>
        <a:bodyPr/>
        <a:lstStyle/>
        <a:p>
          <a:endParaRPr lang="en-US"/>
        </a:p>
      </dgm:t>
    </dgm:pt>
    <dgm:pt modelId="{E9C5C07A-879F-4172-AF73-DD033581B3B0}">
      <dgm:prSet/>
      <dgm:spPr/>
      <dgm:t>
        <a:bodyPr/>
        <a:lstStyle/>
        <a:p>
          <a:r>
            <a:rPr lang="en-US" b="1"/>
            <a:t>Post clicks</a:t>
          </a:r>
          <a:r>
            <a:rPr lang="en-US"/>
            <a:t>: The number of times when users click on a post. </a:t>
          </a:r>
        </a:p>
      </dgm:t>
    </dgm:pt>
    <dgm:pt modelId="{27D6054F-6D65-4414-AC80-98A2B4DE538F}" type="parTrans" cxnId="{3587BEDC-5ED5-4E3E-BB63-20BA091E8AA2}">
      <dgm:prSet/>
      <dgm:spPr/>
      <dgm:t>
        <a:bodyPr/>
        <a:lstStyle/>
        <a:p>
          <a:endParaRPr lang="en-US"/>
        </a:p>
      </dgm:t>
    </dgm:pt>
    <dgm:pt modelId="{B4F2D3D2-A007-4A57-BC75-2DCCC5F59D79}" type="sibTrans" cxnId="{3587BEDC-5ED5-4E3E-BB63-20BA091E8AA2}">
      <dgm:prSet/>
      <dgm:spPr/>
      <dgm:t>
        <a:bodyPr/>
        <a:lstStyle/>
        <a:p>
          <a:endParaRPr lang="en-US"/>
        </a:p>
      </dgm:t>
    </dgm:pt>
    <dgm:pt modelId="{76A8DEB5-4EC8-478C-9680-064A406E3BD6}">
      <dgm:prSet/>
      <dgm:spPr/>
      <dgm:t>
        <a:bodyPr/>
        <a:lstStyle/>
        <a:p>
          <a:r>
            <a:rPr lang="en-US" b="1"/>
            <a:t>Post reach</a:t>
          </a:r>
          <a:r>
            <a:rPr lang="en-US"/>
            <a:t>: The total number of people who have seen your posts. </a:t>
          </a:r>
        </a:p>
      </dgm:t>
    </dgm:pt>
    <dgm:pt modelId="{3FF8D37A-A8F5-4F9A-BCA1-4D3877DF25F9}" type="parTrans" cxnId="{0AE3A110-FC3C-4A38-8D11-3AE4A0919FF7}">
      <dgm:prSet/>
      <dgm:spPr/>
      <dgm:t>
        <a:bodyPr/>
        <a:lstStyle/>
        <a:p>
          <a:endParaRPr lang="en-US"/>
        </a:p>
      </dgm:t>
    </dgm:pt>
    <dgm:pt modelId="{81BF54FB-07BD-461C-99AF-0277662EBF14}" type="sibTrans" cxnId="{0AE3A110-FC3C-4A38-8D11-3AE4A0919FF7}">
      <dgm:prSet/>
      <dgm:spPr/>
      <dgm:t>
        <a:bodyPr/>
        <a:lstStyle/>
        <a:p>
          <a:endParaRPr lang="en-US"/>
        </a:p>
      </dgm:t>
    </dgm:pt>
    <dgm:pt modelId="{9EDFE1CE-77BB-4631-BB2D-6194B111998A}" type="pres">
      <dgm:prSet presAssocID="{928361C9-37C7-4188-9910-50784E4ABBE5}" presName="diagram" presStyleCnt="0">
        <dgm:presLayoutVars>
          <dgm:dir/>
          <dgm:resizeHandles val="exact"/>
        </dgm:presLayoutVars>
      </dgm:prSet>
      <dgm:spPr/>
    </dgm:pt>
    <dgm:pt modelId="{23E638B5-1597-47BF-81F6-A28C89B1A46A}" type="pres">
      <dgm:prSet presAssocID="{7344FB21-4CEA-4ACC-A20F-B4EDF4A6F444}" presName="node" presStyleLbl="node1" presStyleIdx="0" presStyleCnt="3">
        <dgm:presLayoutVars>
          <dgm:bulletEnabled val="1"/>
        </dgm:presLayoutVars>
      </dgm:prSet>
      <dgm:spPr/>
    </dgm:pt>
    <dgm:pt modelId="{0909E81B-87FD-492C-BA48-80232A55CF28}" type="pres">
      <dgm:prSet presAssocID="{BC4A6DE6-7390-46F4-9428-0D077F78B97A}" presName="sibTrans" presStyleCnt="0"/>
      <dgm:spPr/>
    </dgm:pt>
    <dgm:pt modelId="{B4990B82-00FB-4880-ADA0-CCCEC6B6F595}" type="pres">
      <dgm:prSet presAssocID="{E9C5C07A-879F-4172-AF73-DD033581B3B0}" presName="node" presStyleLbl="node1" presStyleIdx="1" presStyleCnt="3">
        <dgm:presLayoutVars>
          <dgm:bulletEnabled val="1"/>
        </dgm:presLayoutVars>
      </dgm:prSet>
      <dgm:spPr/>
    </dgm:pt>
    <dgm:pt modelId="{78492BE3-1223-49D1-984C-89B1F3FB8557}" type="pres">
      <dgm:prSet presAssocID="{B4F2D3D2-A007-4A57-BC75-2DCCC5F59D79}" presName="sibTrans" presStyleCnt="0"/>
      <dgm:spPr/>
    </dgm:pt>
    <dgm:pt modelId="{36B176AA-1305-4676-BD9C-DC13C1428EFB}" type="pres">
      <dgm:prSet presAssocID="{76A8DEB5-4EC8-478C-9680-064A406E3BD6}" presName="node" presStyleLbl="node1" presStyleIdx="2" presStyleCnt="3">
        <dgm:presLayoutVars>
          <dgm:bulletEnabled val="1"/>
        </dgm:presLayoutVars>
      </dgm:prSet>
      <dgm:spPr/>
    </dgm:pt>
  </dgm:ptLst>
  <dgm:cxnLst>
    <dgm:cxn modelId="{7328BA09-0F30-47DA-BC4A-C22B07B39B04}" srcId="{928361C9-37C7-4188-9910-50784E4ABBE5}" destId="{7344FB21-4CEA-4ACC-A20F-B4EDF4A6F444}" srcOrd="0" destOrd="0" parTransId="{3A425BDA-6DDC-4C56-9951-92ADB254AC4A}" sibTransId="{BC4A6DE6-7390-46F4-9428-0D077F78B97A}"/>
    <dgm:cxn modelId="{0AE3A110-FC3C-4A38-8D11-3AE4A0919FF7}" srcId="{928361C9-37C7-4188-9910-50784E4ABBE5}" destId="{76A8DEB5-4EC8-478C-9680-064A406E3BD6}" srcOrd="2" destOrd="0" parTransId="{3FF8D37A-A8F5-4F9A-BCA1-4D3877DF25F9}" sibTransId="{81BF54FB-07BD-461C-99AF-0277662EBF14}"/>
    <dgm:cxn modelId="{B59B6722-CB56-4592-B12A-A452CD6396A9}" type="presOf" srcId="{7344FB21-4CEA-4ACC-A20F-B4EDF4A6F444}" destId="{23E638B5-1597-47BF-81F6-A28C89B1A46A}" srcOrd="0" destOrd="0" presId="urn:microsoft.com/office/officeart/2005/8/layout/default"/>
    <dgm:cxn modelId="{3375DCB5-E5F1-4236-B9B9-BF81282BE367}" type="presOf" srcId="{928361C9-37C7-4188-9910-50784E4ABBE5}" destId="{9EDFE1CE-77BB-4631-BB2D-6194B111998A}" srcOrd="0" destOrd="0" presId="urn:microsoft.com/office/officeart/2005/8/layout/default"/>
    <dgm:cxn modelId="{869B39D8-171C-4D65-AB87-0618F931F586}" type="presOf" srcId="{E9C5C07A-879F-4172-AF73-DD033581B3B0}" destId="{B4990B82-00FB-4880-ADA0-CCCEC6B6F595}" srcOrd="0" destOrd="0" presId="urn:microsoft.com/office/officeart/2005/8/layout/default"/>
    <dgm:cxn modelId="{3587BEDC-5ED5-4E3E-BB63-20BA091E8AA2}" srcId="{928361C9-37C7-4188-9910-50784E4ABBE5}" destId="{E9C5C07A-879F-4172-AF73-DD033581B3B0}" srcOrd="1" destOrd="0" parTransId="{27D6054F-6D65-4414-AC80-98A2B4DE538F}" sibTransId="{B4F2D3D2-A007-4A57-BC75-2DCCC5F59D79}"/>
    <dgm:cxn modelId="{A973CEFE-3E43-41E2-B08B-468A8B2D1DC0}" type="presOf" srcId="{76A8DEB5-4EC8-478C-9680-064A406E3BD6}" destId="{36B176AA-1305-4676-BD9C-DC13C1428EFB}" srcOrd="0" destOrd="0" presId="urn:microsoft.com/office/officeart/2005/8/layout/default"/>
    <dgm:cxn modelId="{D432B923-99F3-4ABB-B2D2-D4CCA6D8F1DC}" type="presParOf" srcId="{9EDFE1CE-77BB-4631-BB2D-6194B111998A}" destId="{23E638B5-1597-47BF-81F6-A28C89B1A46A}" srcOrd="0" destOrd="0" presId="urn:microsoft.com/office/officeart/2005/8/layout/default"/>
    <dgm:cxn modelId="{51F5015A-2C12-477E-8883-FCC627557981}" type="presParOf" srcId="{9EDFE1CE-77BB-4631-BB2D-6194B111998A}" destId="{0909E81B-87FD-492C-BA48-80232A55CF28}" srcOrd="1" destOrd="0" presId="urn:microsoft.com/office/officeart/2005/8/layout/default"/>
    <dgm:cxn modelId="{6F727C6C-1288-4678-9C08-7A5F7961B434}" type="presParOf" srcId="{9EDFE1CE-77BB-4631-BB2D-6194B111998A}" destId="{B4990B82-00FB-4880-ADA0-CCCEC6B6F595}" srcOrd="2" destOrd="0" presId="urn:microsoft.com/office/officeart/2005/8/layout/default"/>
    <dgm:cxn modelId="{596E4F5F-484A-4C9A-818C-8DD6310A74A0}" type="presParOf" srcId="{9EDFE1CE-77BB-4631-BB2D-6194B111998A}" destId="{78492BE3-1223-49D1-984C-89B1F3FB8557}" srcOrd="3" destOrd="0" presId="urn:microsoft.com/office/officeart/2005/8/layout/default"/>
    <dgm:cxn modelId="{1F5A6659-8529-4552-BF82-914E54B8D57A}" type="presParOf" srcId="{9EDFE1CE-77BB-4631-BB2D-6194B111998A}" destId="{36B176AA-1305-4676-BD9C-DC13C1428EFB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8B3F28-6E02-41F8-8B1D-52C02D013A21}">
      <dsp:nvSpPr>
        <dsp:cNvPr id="0" name=""/>
        <dsp:cNvSpPr/>
      </dsp:nvSpPr>
      <dsp:spPr>
        <a:xfrm>
          <a:off x="0" y="40290"/>
          <a:ext cx="3286125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/>
            <a:t>Facebook </a:t>
          </a:r>
        </a:p>
      </dsp:txBody>
      <dsp:txXfrm>
        <a:off x="0" y="40290"/>
        <a:ext cx="3286125" cy="1971675"/>
      </dsp:txXfrm>
    </dsp:sp>
    <dsp:sp modelId="{9733858D-503A-47E4-B873-564074FAF1F0}">
      <dsp:nvSpPr>
        <dsp:cNvPr id="0" name=""/>
        <dsp:cNvSpPr/>
      </dsp:nvSpPr>
      <dsp:spPr>
        <a:xfrm>
          <a:off x="3614737" y="40290"/>
          <a:ext cx="3286125" cy="1971675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/>
            <a:t>Twitter </a:t>
          </a:r>
        </a:p>
      </dsp:txBody>
      <dsp:txXfrm>
        <a:off x="3614737" y="40290"/>
        <a:ext cx="3286125" cy="1971675"/>
      </dsp:txXfrm>
    </dsp:sp>
    <dsp:sp modelId="{B1D43098-F8B9-4D61-B202-1C07D814EE64}">
      <dsp:nvSpPr>
        <dsp:cNvPr id="0" name=""/>
        <dsp:cNvSpPr/>
      </dsp:nvSpPr>
      <dsp:spPr>
        <a:xfrm>
          <a:off x="7229475" y="40290"/>
          <a:ext cx="3286125" cy="1971675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/>
            <a:t>Instagram </a:t>
          </a:r>
        </a:p>
      </dsp:txBody>
      <dsp:txXfrm>
        <a:off x="7229475" y="40290"/>
        <a:ext cx="3286125" cy="1971675"/>
      </dsp:txXfrm>
    </dsp:sp>
    <dsp:sp modelId="{F6E35595-24B6-4C0E-BEF8-78AB89E17ADA}">
      <dsp:nvSpPr>
        <dsp:cNvPr id="0" name=""/>
        <dsp:cNvSpPr/>
      </dsp:nvSpPr>
      <dsp:spPr>
        <a:xfrm>
          <a:off x="0" y="2340578"/>
          <a:ext cx="3286125" cy="1971675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/>
            <a:t>YouTube  </a:t>
          </a:r>
        </a:p>
      </dsp:txBody>
      <dsp:txXfrm>
        <a:off x="0" y="2340578"/>
        <a:ext cx="3286125" cy="1971675"/>
      </dsp:txXfrm>
    </dsp:sp>
    <dsp:sp modelId="{9EBE75C0-B075-4BF6-82B4-BAFB18C01E82}">
      <dsp:nvSpPr>
        <dsp:cNvPr id="0" name=""/>
        <dsp:cNvSpPr/>
      </dsp:nvSpPr>
      <dsp:spPr>
        <a:xfrm>
          <a:off x="3614737" y="2340578"/>
          <a:ext cx="3286125" cy="1971675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/>
            <a:t>LinkedIn </a:t>
          </a:r>
        </a:p>
      </dsp:txBody>
      <dsp:txXfrm>
        <a:off x="3614737" y="2340578"/>
        <a:ext cx="3286125" cy="1971675"/>
      </dsp:txXfrm>
    </dsp:sp>
    <dsp:sp modelId="{042FFA50-10E1-45CD-8F61-A955EA2969DB}">
      <dsp:nvSpPr>
        <dsp:cNvPr id="0" name=""/>
        <dsp:cNvSpPr/>
      </dsp:nvSpPr>
      <dsp:spPr>
        <a:xfrm>
          <a:off x="7229475" y="2340578"/>
          <a:ext cx="3286125" cy="1971675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/>
            <a:t>LinkTree (NEW!)</a:t>
          </a:r>
        </a:p>
      </dsp:txBody>
      <dsp:txXfrm>
        <a:off x="7229475" y="2340578"/>
        <a:ext cx="3286125" cy="1971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B62168-1223-49F1-AA1A-8F9D0E578426}">
      <dsp:nvSpPr>
        <dsp:cNvPr id="0" name=""/>
        <dsp:cNvSpPr/>
      </dsp:nvSpPr>
      <dsp:spPr>
        <a:xfrm>
          <a:off x="1283" y="673807"/>
          <a:ext cx="5006206" cy="30037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Hootsuite</a:t>
          </a:r>
          <a:r>
            <a:rPr lang="en-US" sz="3000" kern="1200"/>
            <a:t>: An analytics website that tracks your popularity on any social media platform, who you attract, and how. It tracks up to the time you join Hootsuite.   </a:t>
          </a:r>
        </a:p>
      </dsp:txBody>
      <dsp:txXfrm>
        <a:off x="1283" y="673807"/>
        <a:ext cx="5006206" cy="3003723"/>
      </dsp:txXfrm>
    </dsp:sp>
    <dsp:sp modelId="{46BA5437-CA01-4661-B669-5740501BD8A1}">
      <dsp:nvSpPr>
        <dsp:cNvPr id="0" name=""/>
        <dsp:cNvSpPr/>
      </dsp:nvSpPr>
      <dsp:spPr>
        <a:xfrm>
          <a:off x="5508110" y="673807"/>
          <a:ext cx="5006206" cy="3003723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/>
            <a:t>Audiense</a:t>
          </a:r>
          <a:r>
            <a:rPr lang="en-US" sz="3000" kern="1200"/>
            <a:t>: An analytics website that tracks your popularity on Twitter and how active you were. You get e-mails the following day on how you did the day before. </a:t>
          </a:r>
        </a:p>
      </dsp:txBody>
      <dsp:txXfrm>
        <a:off x="5508110" y="673807"/>
        <a:ext cx="5006206" cy="30037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E81EE-DAAD-4F94-AC67-115FF2D02CFA}">
      <dsp:nvSpPr>
        <dsp:cNvPr id="0" name=""/>
        <dsp:cNvSpPr/>
      </dsp:nvSpPr>
      <dsp:spPr>
        <a:xfrm>
          <a:off x="0" y="540446"/>
          <a:ext cx="3402919" cy="204175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Likes</a:t>
          </a:r>
          <a:r>
            <a:rPr lang="en-US" sz="2400" kern="1200"/>
            <a:t>: The number of times when people like our original post. </a:t>
          </a:r>
        </a:p>
      </dsp:txBody>
      <dsp:txXfrm>
        <a:off x="0" y="540446"/>
        <a:ext cx="3402919" cy="2041751"/>
      </dsp:txXfrm>
    </dsp:sp>
    <dsp:sp modelId="{EB304C0C-D398-4149-9CFE-EACF62553774}">
      <dsp:nvSpPr>
        <dsp:cNvPr id="0" name=""/>
        <dsp:cNvSpPr/>
      </dsp:nvSpPr>
      <dsp:spPr>
        <a:xfrm>
          <a:off x="3743211" y="540446"/>
          <a:ext cx="3402919" cy="2041751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Comments</a:t>
          </a:r>
          <a:r>
            <a:rPr lang="en-US" sz="2400" kern="1200"/>
            <a:t>: The number of times when people put a comment on one of our posts.  </a:t>
          </a:r>
        </a:p>
      </dsp:txBody>
      <dsp:txXfrm>
        <a:off x="3743211" y="540446"/>
        <a:ext cx="3402919" cy="2041751"/>
      </dsp:txXfrm>
    </dsp:sp>
    <dsp:sp modelId="{B1624DCE-57F6-4412-99ED-5F964134150E}">
      <dsp:nvSpPr>
        <dsp:cNvPr id="0" name=""/>
        <dsp:cNvSpPr/>
      </dsp:nvSpPr>
      <dsp:spPr>
        <a:xfrm>
          <a:off x="7486422" y="540446"/>
          <a:ext cx="3402919" cy="2041751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Shares</a:t>
          </a:r>
          <a:r>
            <a:rPr lang="en-US" sz="2400" kern="1200"/>
            <a:t>: The number of times when people reposted our original posts. </a:t>
          </a:r>
        </a:p>
      </dsp:txBody>
      <dsp:txXfrm>
        <a:off x="7486422" y="540446"/>
        <a:ext cx="3402919" cy="2041751"/>
      </dsp:txXfrm>
    </dsp:sp>
    <dsp:sp modelId="{0FC64E25-3097-46B9-BF9C-1C4BA1C76860}">
      <dsp:nvSpPr>
        <dsp:cNvPr id="0" name=""/>
        <dsp:cNvSpPr/>
      </dsp:nvSpPr>
      <dsp:spPr>
        <a:xfrm>
          <a:off x="0" y="2922489"/>
          <a:ext cx="3402919" cy="2041751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Mentions</a:t>
          </a:r>
          <a:r>
            <a:rPr lang="en-US" sz="2400" kern="1200"/>
            <a:t>: Accounts who mention you in their posts </a:t>
          </a:r>
        </a:p>
      </dsp:txBody>
      <dsp:txXfrm>
        <a:off x="0" y="2922489"/>
        <a:ext cx="3402919" cy="2041751"/>
      </dsp:txXfrm>
    </dsp:sp>
    <dsp:sp modelId="{23D6A841-CF1D-477D-AC54-9B9F7146ADD7}">
      <dsp:nvSpPr>
        <dsp:cNvPr id="0" name=""/>
        <dsp:cNvSpPr/>
      </dsp:nvSpPr>
      <dsp:spPr>
        <a:xfrm>
          <a:off x="3743211" y="2922489"/>
          <a:ext cx="3402919" cy="2041751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Followers</a:t>
          </a:r>
          <a:r>
            <a:rPr lang="en-US" sz="2400" kern="1200" dirty="0"/>
            <a:t>: The number of people following </a:t>
          </a:r>
          <a:r>
            <a:rPr lang="en-US" sz="2400" kern="1200" dirty="0">
              <a:latin typeface="Calibri Light" panose="020F0302020204030204"/>
            </a:rPr>
            <a:t>your page</a:t>
          </a:r>
          <a:r>
            <a:rPr lang="en-US" sz="2400" kern="1200" dirty="0"/>
            <a:t>. </a:t>
          </a:r>
        </a:p>
      </dsp:txBody>
      <dsp:txXfrm>
        <a:off x="3743211" y="2922489"/>
        <a:ext cx="3402919" cy="2041751"/>
      </dsp:txXfrm>
    </dsp:sp>
    <dsp:sp modelId="{0CFDFA68-7F19-487D-AD06-DCA235F58F8E}">
      <dsp:nvSpPr>
        <dsp:cNvPr id="0" name=""/>
        <dsp:cNvSpPr/>
      </dsp:nvSpPr>
      <dsp:spPr>
        <a:xfrm>
          <a:off x="7486422" y="2922489"/>
          <a:ext cx="3402919" cy="2041751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Page views</a:t>
          </a:r>
          <a:r>
            <a:rPr lang="en-US" sz="2400" kern="1200" dirty="0"/>
            <a:t>: The number of times each of your Pages' features (Timeline, About, Photos, etc.) have been viewed. </a:t>
          </a:r>
        </a:p>
      </dsp:txBody>
      <dsp:txXfrm>
        <a:off x="7486422" y="2922489"/>
        <a:ext cx="3402919" cy="20417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638B5-1597-47BF-81F6-A28C89B1A46A}">
      <dsp:nvSpPr>
        <dsp:cNvPr id="0" name=""/>
        <dsp:cNvSpPr/>
      </dsp:nvSpPr>
      <dsp:spPr>
        <a:xfrm>
          <a:off x="1056" y="334244"/>
          <a:ext cx="4122087" cy="24732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Total reach:</a:t>
          </a:r>
          <a:r>
            <a:rPr lang="en-US" sz="2700" kern="1200"/>
            <a:t> The daily number of users who have seen any content associated with us. Separate analyzes are available for posts and pages. </a:t>
          </a:r>
        </a:p>
      </dsp:txBody>
      <dsp:txXfrm>
        <a:off x="1056" y="334244"/>
        <a:ext cx="4122087" cy="2473252"/>
      </dsp:txXfrm>
    </dsp:sp>
    <dsp:sp modelId="{B4990B82-00FB-4880-ADA0-CCCEC6B6F595}">
      <dsp:nvSpPr>
        <dsp:cNvPr id="0" name=""/>
        <dsp:cNvSpPr/>
      </dsp:nvSpPr>
      <dsp:spPr>
        <a:xfrm>
          <a:off x="4535352" y="334244"/>
          <a:ext cx="4122087" cy="2473252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Post clicks</a:t>
          </a:r>
          <a:r>
            <a:rPr lang="en-US" sz="2700" kern="1200"/>
            <a:t>: The number of times when users click on a post. </a:t>
          </a:r>
        </a:p>
      </dsp:txBody>
      <dsp:txXfrm>
        <a:off x="4535352" y="334244"/>
        <a:ext cx="4122087" cy="2473252"/>
      </dsp:txXfrm>
    </dsp:sp>
    <dsp:sp modelId="{36B176AA-1305-4676-BD9C-DC13C1428EFB}">
      <dsp:nvSpPr>
        <dsp:cNvPr id="0" name=""/>
        <dsp:cNvSpPr/>
      </dsp:nvSpPr>
      <dsp:spPr>
        <a:xfrm>
          <a:off x="2268204" y="3219705"/>
          <a:ext cx="4122087" cy="2473252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/>
            <a:t>Post reach</a:t>
          </a:r>
          <a:r>
            <a:rPr lang="en-US" sz="2700" kern="1200"/>
            <a:t>: The total number of people who have seen your posts. </a:t>
          </a:r>
        </a:p>
      </dsp:txBody>
      <dsp:txXfrm>
        <a:off x="2268204" y="3219705"/>
        <a:ext cx="4122087" cy="2473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20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0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666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8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083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6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2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4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42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9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371" y="4331684"/>
            <a:ext cx="11198314" cy="2337016"/>
          </a:xfrm>
        </p:spPr>
        <p:txBody>
          <a:bodyPr anchor="b">
            <a:normAutofit fontScale="90000"/>
          </a:bodyPr>
          <a:lstStyle/>
          <a:p>
            <a:r>
              <a:rPr lang="en-US" sz="4400" dirty="0">
                <a:ea typeface="+mj-lt"/>
                <a:cs typeface="+mj-lt"/>
              </a:rPr>
              <a:t>Social Media Analytics +</a:t>
            </a:r>
          </a:p>
          <a:p>
            <a:r>
              <a:rPr lang="en-US" sz="4400" dirty="0">
                <a:ea typeface="+mj-lt"/>
                <a:cs typeface="+mj-lt"/>
              </a:rPr>
              <a:t>Strategic Plan</a:t>
            </a:r>
            <a:br>
              <a:rPr lang="en-US" sz="4400" dirty="0">
                <a:ea typeface="+mj-lt"/>
                <a:cs typeface="+mj-lt"/>
              </a:rPr>
            </a:br>
            <a:br>
              <a:rPr lang="en-US" sz="4400" dirty="0">
                <a:ea typeface="+mj-lt"/>
                <a:cs typeface="+mj-lt"/>
              </a:rPr>
            </a:br>
            <a:r>
              <a:rPr lang="en-US" sz="2800" b="1" dirty="0">
                <a:ea typeface="+mj-lt"/>
                <a:cs typeface="+mj-lt"/>
              </a:rPr>
              <a:t>Emily Kranking</a:t>
            </a:r>
            <a:br>
              <a:rPr lang="en-US" sz="2800" b="1" dirty="0">
                <a:ea typeface="+mj-lt"/>
                <a:cs typeface="+mj-lt"/>
              </a:rPr>
            </a:br>
            <a:r>
              <a:rPr lang="en-US" sz="2800" b="1" dirty="0">
                <a:ea typeface="+mj-lt"/>
                <a:cs typeface="+mj-lt"/>
              </a:rPr>
              <a:t>Strategic Communications + Advocacy Fellow</a:t>
            </a:r>
            <a:br>
              <a:rPr lang="en-US" sz="2800" b="1" dirty="0">
                <a:ea typeface="+mj-lt"/>
                <a:cs typeface="+mj-lt"/>
              </a:rPr>
            </a:br>
            <a:r>
              <a:rPr lang="en-US" sz="2800" b="1" dirty="0">
                <a:ea typeface="+mj-lt"/>
                <a:cs typeface="+mj-lt"/>
              </a:rPr>
              <a:t>DC Developmental Disabilities Council</a:t>
            </a:r>
            <a:br>
              <a:rPr lang="en-US" sz="2800" b="1" dirty="0">
                <a:ea typeface="+mj-lt"/>
                <a:cs typeface="+mj-lt"/>
              </a:rPr>
            </a:br>
            <a:r>
              <a:rPr lang="en-US" sz="2800" b="1" dirty="0">
                <a:ea typeface="+mj-lt"/>
                <a:cs typeface="+mj-lt"/>
              </a:rPr>
              <a:t>Public Meeting</a:t>
            </a:r>
            <a:br>
              <a:rPr lang="en-US" sz="2800" b="1" dirty="0">
                <a:ea typeface="+mj-lt"/>
                <a:cs typeface="+mj-lt"/>
              </a:rPr>
            </a:br>
            <a:r>
              <a:rPr lang="en-US" sz="2800" b="1" dirty="0">
                <a:ea typeface="+mj-lt"/>
                <a:cs typeface="+mj-lt"/>
              </a:rPr>
              <a:t>9.23.2021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6528" y="9554264"/>
            <a:ext cx="9144000" cy="1655762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A73AE45-6D43-4EAD-A5DA-9783205E6B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769" y="320231"/>
            <a:ext cx="4789009" cy="2836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DEB59-74D9-4990-A4B9-05155456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0109" y="2182379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6000" b="1" dirty="0">
                <a:cs typeface="Calibri Light"/>
              </a:rPr>
              <a:t>Questions?</a:t>
            </a:r>
            <a:br>
              <a:rPr lang="en-US" sz="6000" b="1" dirty="0">
                <a:cs typeface="Calibri Light"/>
              </a:rPr>
            </a:br>
            <a:endParaRPr lang="en-US" sz="6000" b="1" dirty="0">
              <a:cs typeface="Calibri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595272-5289-4040-9DFE-3E74286EE9FB}"/>
              </a:ext>
            </a:extLst>
          </p:cNvPr>
          <p:cNvSpPr txBox="1"/>
          <p:nvPr/>
        </p:nvSpPr>
        <p:spPr>
          <a:xfrm>
            <a:off x="1204686" y="3432628"/>
            <a:ext cx="10072913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>
                <a:ea typeface="+mn-lt"/>
                <a:cs typeface="+mn-lt"/>
              </a:rPr>
              <a:t>Emily </a:t>
            </a:r>
            <a:r>
              <a:rPr lang="en-US" sz="3600" dirty="0" err="1">
                <a:ea typeface="+mn-lt"/>
                <a:cs typeface="+mn-lt"/>
              </a:rPr>
              <a:t>Kranking</a:t>
            </a:r>
          </a:p>
          <a:p>
            <a:pPr algn="ctr"/>
            <a:r>
              <a:rPr lang="en-US" sz="3600" dirty="0">
                <a:ea typeface="+mn-lt"/>
                <a:cs typeface="+mn-lt"/>
              </a:rPr>
              <a:t>Strategic Communications + Advocacy Fellow</a:t>
            </a:r>
            <a:br>
              <a:rPr lang="en-US" sz="3600" dirty="0">
                <a:ea typeface="+mn-lt"/>
                <a:cs typeface="+mn-lt"/>
              </a:rPr>
            </a:br>
            <a:r>
              <a:rPr lang="en-US" sz="3600" dirty="0">
                <a:ea typeface="+mn-lt"/>
                <a:cs typeface="+mn-lt"/>
              </a:rPr>
              <a:t>emily.kranking@dc.gov</a:t>
            </a:r>
            <a:endParaRPr lang="en-US" sz="3600" dirty="0">
              <a:cs typeface="Calibri"/>
            </a:endParaRPr>
          </a:p>
          <a:p>
            <a:pPr algn="l"/>
            <a:endParaRPr lang="en-US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119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2F3AF0-664A-4B47-8816-C94ACBA19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r>
              <a:rPr lang="en-US" sz="5200">
                <a:cs typeface="Calibri Light"/>
              </a:rPr>
              <a:t>Our Social Media Platforms</a:t>
            </a:r>
            <a:endParaRPr lang="en-US" sz="5200" dirty="0">
              <a:cs typeface="Calibri Light" panose="020F03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F6D7A51-20D8-4D6D-8C32-F66A45AA5D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947624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370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147A68-0788-4465-A75E-5F5CA610C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>
                <a:cs typeface="Calibri Light"/>
              </a:rPr>
              <a:t>Current </a:t>
            </a:r>
            <a:r>
              <a:rPr lang="en-US" sz="5200">
                <a:ea typeface="+mj-lt"/>
                <a:cs typeface="+mj-lt"/>
              </a:rPr>
              <a:t>Analytics</a:t>
            </a:r>
            <a:r>
              <a:rPr lang="en-US" sz="5200">
                <a:cs typeface="Calibri Light"/>
              </a:rPr>
              <a:t> Applications</a:t>
            </a:r>
            <a:endParaRPr lang="en-US" sz="5200" dirty="0">
              <a:cs typeface="Calibri Light" panose="020F03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0A9BF5E-0039-459F-A46D-E4C10961EE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014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9730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9">
            <a:extLst>
              <a:ext uri="{FF2B5EF4-FFF2-40B4-BE49-F238E27FC236}">
                <a16:creationId xmlns:a16="http://schemas.microsoft.com/office/drawing/2014/main" id="{5628E5CB-913B-4378-97CE-18C9F6410C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413B2D-C068-4154-B8C0-2AC5DA705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343" y="-487841"/>
            <a:ext cx="9449362" cy="2622891"/>
          </a:xfrm>
        </p:spPr>
        <p:txBody>
          <a:bodyPr>
            <a:normAutofit/>
          </a:bodyPr>
          <a:lstStyle/>
          <a:p>
            <a:r>
              <a:rPr lang="en-US" sz="5200">
                <a:ea typeface="+mj-lt"/>
                <a:cs typeface="+mj-lt"/>
              </a:rPr>
              <a:t>What Are We Measuring?</a:t>
            </a:r>
            <a:endParaRPr lang="en-US" sz="52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867B65-CE9C-4C3E-88E6-67F97E3E8B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297850"/>
              </p:ext>
            </p:extLst>
          </p:nvPr>
        </p:nvGraphicFramePr>
        <p:xfrm>
          <a:off x="648933" y="1158821"/>
          <a:ext cx="10889342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5228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413B2D-C068-4154-B8C0-2AC5DA705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714" y="-1910240"/>
            <a:ext cx="10834478" cy="5567891"/>
          </a:xfrm>
        </p:spPr>
        <p:txBody>
          <a:bodyPr>
            <a:normAutofit/>
          </a:bodyPr>
          <a:lstStyle/>
          <a:p>
            <a:r>
              <a:rPr lang="en-US" sz="5200">
                <a:ea typeface="+mj-lt"/>
                <a:cs typeface="+mj-lt"/>
              </a:rPr>
              <a:t>What Are We Measuring? (Cont.)</a:t>
            </a:r>
            <a:endParaRPr lang="en-US" sz="52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14545F9-7A78-4A16-BDC4-3412C39908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628730"/>
              </p:ext>
            </p:extLst>
          </p:nvPr>
        </p:nvGraphicFramePr>
        <p:xfrm>
          <a:off x="2175837" y="1041306"/>
          <a:ext cx="8658497" cy="6027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007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100" y="349250"/>
            <a:ext cx="11099800" cy="1803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DCB01E-80DA-4D16-8A84-CAB41397F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168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>
                <a:solidFill>
                  <a:srgbClr val="FFFFFF"/>
                </a:solidFill>
                <a:cs typeface="Calibri Light"/>
              </a:rPr>
              <a:t>Lessons Learned So Far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AF839-6F8B-428B-97BF-357DF6C8B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1568"/>
            <a:ext cx="10515600" cy="37853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ea typeface="+mn-lt"/>
                <a:cs typeface="+mn-lt"/>
              </a:rPr>
              <a:t>Our multi-post campaigns like #MeetTheDDC and #AutismAcceptanceMonth were the most successful with our audience.</a:t>
            </a:r>
            <a:endParaRPr lang="en-US" dirty="0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Posts with statistics or other disability-related facts are also successful at engaging our audience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9651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100" y="349250"/>
            <a:ext cx="11099800" cy="1803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DCB01E-80DA-4D16-8A84-CAB41397F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7962"/>
            <a:ext cx="10515600" cy="1325563"/>
          </a:xfrm>
        </p:spPr>
        <p:txBody>
          <a:bodyPr>
            <a:normAutofit fontScale="90000"/>
          </a:bodyPr>
          <a:lstStyle/>
          <a:p>
            <a:pPr>
              <a:spcBef>
                <a:spcPts val="1000"/>
              </a:spcBef>
            </a:pPr>
            <a:r>
              <a:rPr lang="en-US" sz="4600" dirty="0">
                <a:solidFill>
                  <a:schemeClr val="bg1"/>
                </a:solidFill>
                <a:ea typeface="+mj-lt"/>
                <a:cs typeface="+mj-lt"/>
              </a:rPr>
              <a:t>What can you do to help us in </a:t>
            </a:r>
            <a:r>
              <a:rPr lang="en-US" sz="4600">
                <a:solidFill>
                  <a:schemeClr val="bg1"/>
                </a:solidFill>
                <a:ea typeface="+mj-lt"/>
                <a:cs typeface="+mj-lt"/>
              </a:rPr>
              <a:t>our communications?</a:t>
            </a:r>
            <a:endParaRPr lang="en-US">
              <a:solidFill>
                <a:schemeClr val="bg1"/>
              </a:solidFill>
              <a:cs typeface="Calibri Light"/>
            </a:endParaRPr>
          </a:p>
          <a:p>
            <a:pPr algn="ctr"/>
            <a:endParaRPr lang="en-US" sz="46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AF839-6F8B-428B-97BF-357DF6C8B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243" y="2082351"/>
            <a:ext cx="10515600" cy="37853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Follow our pages</a:t>
            </a:r>
            <a:endParaRPr lang="en-US" dirty="0">
              <a:ea typeface="+mn-lt"/>
              <a:cs typeface="+mn-lt"/>
            </a:endParaRPr>
          </a:p>
          <a:p>
            <a:r>
              <a:rPr lang="en-US" sz="2400" dirty="0">
                <a:ea typeface="+mn-lt"/>
                <a:cs typeface="+mn-lt"/>
              </a:rPr>
              <a:t>Give us good resources or news that are worth posting</a:t>
            </a:r>
            <a:endParaRPr lang="en-US" dirty="0">
              <a:ea typeface="+mn-lt"/>
              <a:cs typeface="+mn-lt"/>
            </a:endParaRPr>
          </a:p>
          <a:p>
            <a:r>
              <a:rPr lang="en-US" sz="2400" dirty="0">
                <a:ea typeface="+mn-lt"/>
                <a:cs typeface="+mn-lt"/>
              </a:rPr>
              <a:t>Spread and comment on our posts</a:t>
            </a:r>
            <a:endParaRPr lang="en-US" dirty="0">
              <a:ea typeface="+mn-lt"/>
              <a:cs typeface="+mn-lt"/>
            </a:endParaRPr>
          </a:p>
          <a:p>
            <a:r>
              <a:rPr lang="en-US" sz="2400" dirty="0">
                <a:ea typeface="+mn-lt"/>
                <a:cs typeface="+mn-lt"/>
              </a:rPr>
              <a:t>Connect us with people we can highlight on our social media</a:t>
            </a:r>
            <a:br>
              <a:rPr lang="en-US" sz="2400" dirty="0">
                <a:ea typeface="+mn-lt"/>
                <a:cs typeface="+mn-lt"/>
              </a:rPr>
            </a:br>
            <a:endParaRPr lang="en-US" sz="2400" dirty="0">
              <a:ea typeface="+mn-lt"/>
              <a:cs typeface="+mn-lt"/>
            </a:endParaRPr>
          </a:p>
          <a:p>
            <a:endParaRPr lang="en-US" sz="2400" dirty="0">
              <a:cs typeface="Calibri"/>
            </a:endParaRPr>
          </a:p>
        </p:txBody>
      </p:sp>
      <p:pic>
        <p:nvPicPr>
          <p:cNvPr id="8" name="Picture 8" descr="Screen Shot 2021-09-21 at 3.25.10 PM.png">
            <a:extLst>
              <a:ext uri="{FF2B5EF4-FFF2-40B4-BE49-F238E27FC236}">
                <a16:creationId xmlns:a16="http://schemas.microsoft.com/office/drawing/2014/main" id="{F9135062-376B-4F00-9E34-46E480C07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4574" y="4777336"/>
            <a:ext cx="5702852" cy="200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719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100" y="349250"/>
            <a:ext cx="11099800" cy="1803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DCB01E-80DA-4D16-8A84-CAB41397F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168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>
                <a:solidFill>
                  <a:srgbClr val="FFFFFF"/>
                </a:solidFill>
                <a:cs typeface="Calibri Light"/>
              </a:rPr>
              <a:t>Where To Go From Here</a:t>
            </a:r>
            <a:endParaRPr lang="en-US" sz="46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AF839-6F8B-428B-97BF-357DF6C8B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1568"/>
            <a:ext cx="10515600" cy="37853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ea typeface="+mn-lt"/>
                <a:cs typeface="+mn-lt"/>
              </a:rPr>
              <a:t>Strategize ideas for themes for community engagement posts, such as council </a:t>
            </a:r>
            <a:r>
              <a:rPr lang="en-US" sz="2400" dirty="0">
                <a:ea typeface="+mn-lt"/>
                <a:cs typeface="+mn-lt"/>
              </a:rPr>
              <a:t>members and those who we work with for services and behind the scenes. </a:t>
            </a:r>
            <a:endParaRPr lang="en-US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Create and conceptualize our own fact posts.</a:t>
            </a:r>
            <a:endParaRPr lang="en-US">
              <a:ea typeface="+mn-lt"/>
              <a:cs typeface="+mn-lt"/>
            </a:endParaRPr>
          </a:p>
          <a:p>
            <a:r>
              <a:rPr lang="en-US" sz="2400">
                <a:ea typeface="+mn-lt"/>
                <a:cs typeface="+mn-lt"/>
              </a:rPr>
              <a:t>Continue posting local and national news articles. As a Developmental Disabilities Council, it is vital to inform our followers what is happening in DC and the nation. 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1189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0C54F-AB41-4A83-B168-EBCEE7600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>
                <a:solidFill>
                  <a:srgbClr val="FFFFFF"/>
                </a:solidFill>
                <a:cs typeface="Calibri Light"/>
              </a:rPr>
              <a:t>Why This Matters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487A4-E146-4C7E-AD4D-7F8FD7BC3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>
                <a:ea typeface="+mn-lt"/>
                <a:cs typeface="+mn-lt"/>
              </a:rPr>
              <a:t>Social media use has increased over the last decade and has been adapted </a:t>
            </a:r>
            <a:r>
              <a:rPr lang="en-US" sz="2600" dirty="0">
                <a:ea typeface="+mn-lt"/>
                <a:cs typeface="+mn-lt"/>
              </a:rPr>
              <a:t>into regular life and communication. </a:t>
            </a:r>
            <a:endParaRPr lang="en-US" dirty="0"/>
          </a:p>
          <a:p>
            <a:r>
              <a:rPr lang="en-US" sz="2600" dirty="0">
                <a:ea typeface="+mn-lt"/>
                <a:cs typeface="+mn-lt"/>
              </a:rPr>
              <a:t>It is essential to use social media to connect with the D.C. community and our colleagues. </a:t>
            </a:r>
            <a:endParaRPr lang="en-US" sz="2600" dirty="0">
              <a:cs typeface="Calibri"/>
            </a:endParaRPr>
          </a:p>
          <a:p>
            <a:r>
              <a:rPr lang="en-US" sz="2600" dirty="0">
                <a:ea typeface="+mn-lt"/>
                <a:cs typeface="+mn-lt"/>
              </a:rPr>
              <a:t>For some people with disabilities, social media is one of the most accessible ways to get local and regional news.</a:t>
            </a:r>
          </a:p>
          <a:p>
            <a:r>
              <a:rPr lang="en-US" sz="2600">
                <a:ea typeface="+mn-lt"/>
                <a:cs typeface="+mn-lt"/>
              </a:rPr>
              <a:t>It's essential to give out government and </a:t>
            </a:r>
            <a:r>
              <a:rPr lang="en-US" sz="2600" dirty="0">
                <a:ea typeface="+mn-lt"/>
                <a:cs typeface="+mn-lt"/>
              </a:rPr>
              <a:t>emergency news, such as COVID-19 updates within the last year.</a:t>
            </a:r>
          </a:p>
        </p:txBody>
      </p:sp>
    </p:spTree>
    <p:extLst>
      <p:ext uri="{BB962C8B-B14F-4D97-AF65-F5344CB8AC3E}">
        <p14:creationId xmlns:p14="http://schemas.microsoft.com/office/powerpoint/2010/main" val="1534184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8222BDA10F4442B8369A6149314FF7" ma:contentTypeVersion="11" ma:contentTypeDescription="Create a new document." ma:contentTypeScope="" ma:versionID="de1f73cb1b21dd187a253469b57d014f">
  <xsd:schema xmlns:xsd="http://www.w3.org/2001/XMLSchema" xmlns:xs="http://www.w3.org/2001/XMLSchema" xmlns:p="http://schemas.microsoft.com/office/2006/metadata/properties" xmlns:ns2="c6cf7551-8a9f-4b4c-a9a9-ddf2870967bc" xmlns:ns3="e40c97b2-fbb0-44cb-b8dd-3f758eca414f" targetNamespace="http://schemas.microsoft.com/office/2006/metadata/properties" ma:root="true" ma:fieldsID="ceae3e1934b7dbcff513ab236171a9e6" ns2:_="" ns3:_="">
    <xsd:import namespace="c6cf7551-8a9f-4b4c-a9a9-ddf2870967bc"/>
    <xsd:import namespace="e40c97b2-fbb0-44cb-b8dd-3f758eca41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cf7551-8a9f-4b4c-a9a9-ddf2870967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0c97b2-fbb0-44cb-b8dd-3f758eca414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D6C72E-D832-4EDA-8131-621EB1FB5386}">
  <ds:schemaRefs>
    <ds:schemaRef ds:uri="e40c97b2-fbb0-44cb-b8dd-3f758eca414f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c6cf7551-8a9f-4b4c-a9a9-ddf2870967bc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9B9BC65-5F87-4F56-BC98-013B14FA0C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cf7551-8a9f-4b4c-a9a9-ddf2870967bc"/>
    <ds:schemaRef ds:uri="e40c97b2-fbb0-44cb-b8dd-3f758eca41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C2063A-3869-4EC8-A7D2-B8592FDB4E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507</Words>
  <Application>Microsoft Office PowerPoint</Application>
  <PresentationFormat>Panorámica</PresentationFormat>
  <Paragraphs>43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Social Media Analytics + Strategic Plan  Emily Kranking Strategic Communications + Advocacy Fellow DC Developmental Disabilities Council Public Meeting 9.23.2021</vt:lpstr>
      <vt:lpstr>Our Social Media Platforms</vt:lpstr>
      <vt:lpstr>Current Analytics Applications</vt:lpstr>
      <vt:lpstr>What Are We Measuring?</vt:lpstr>
      <vt:lpstr>What Are We Measuring? (Cont.)</vt:lpstr>
      <vt:lpstr>Lessons Learned So Far</vt:lpstr>
      <vt:lpstr>What can you do to help us in our communications? </vt:lpstr>
      <vt:lpstr>Where To Go From Here</vt:lpstr>
      <vt:lpstr>Why This Matters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Whyte</dc:creator>
  <cp:lastModifiedBy>Whyte, Alison (EOM)</cp:lastModifiedBy>
  <cp:revision>337</cp:revision>
  <dcterms:created xsi:type="dcterms:W3CDTF">2021-09-08T14:13:07Z</dcterms:created>
  <dcterms:modified xsi:type="dcterms:W3CDTF">2021-12-09T21:38:36Z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0x010100708222BDA10F4442B8369A6149314FF7</vt:lpwstr>
  </property>
</Properties>
</file>