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70" r:id="rId7"/>
    <p:sldId id="258" r:id="rId8"/>
    <p:sldId id="260" r:id="rId9"/>
    <p:sldId id="276" r:id="rId10"/>
    <p:sldId id="277" r:id="rId11"/>
    <p:sldId id="267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FF"/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144EE5-EC59-4A3D-B1EA-2F606A427152}" v="5" dt="2023-12-13T19:47:20.309"/>
    <p1510:client id="{730CBA94-C774-67EC-7928-4863D631CF72}" v="5" dt="2023-12-14T14:18:17.459"/>
    <p1510:client id="{AE59AD90-87A6-BB86-0148-8E0F4C6D04DB}" v="11" dt="2023-12-14T19:03:23.0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718"/>
  </p:normalViewPr>
  <p:slideViewPr>
    <p:cSldViewPr snapToGrid="0">
      <p:cViewPr varScale="1">
        <p:scale>
          <a:sx n="67" d="100"/>
          <a:sy n="67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A24E01-5535-46B9-A9A1-A9A07E639A88}" type="doc">
      <dgm:prSet loTypeId="urn:microsoft.com/office/officeart/2017/3/layout/DropPinTimeline" loCatId="timeline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58FF46FB-368D-4E9C-A650-0513B8879DA8}">
      <dgm:prSet phldr="0"/>
      <dgm:spPr/>
      <dgm:t>
        <a:bodyPr/>
        <a:lstStyle/>
        <a:p>
          <a:pPr>
            <a:defRPr b="1"/>
          </a:pPr>
          <a:r>
            <a:rPr lang="en-US" b="1" dirty="0">
              <a:solidFill>
                <a:schemeClr val="bg1"/>
              </a:solidFill>
              <a:latin typeface="Tenorite" pitchFamily="2" charset="0"/>
            </a:rPr>
            <a:t>FY 2022 and 2023</a:t>
          </a:r>
        </a:p>
      </dgm:t>
    </dgm:pt>
    <dgm:pt modelId="{11DFA284-5E99-474D-BF05-364A45269DC7}" type="parTrans" cxnId="{C5645B39-CB65-4A0A-B369-E455C3B827C3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CFA40740-0682-470C-AD5A-CFF53CD12BD2}" type="sibTrans" cxnId="{C5645B39-CB65-4A0A-B369-E455C3B827C3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A875394-CA1E-4432-AEEB-9054FCFF5E0E}">
      <dgm:prSet phldr="0" custT="1"/>
      <dgm:spPr/>
      <dgm:t>
        <a:bodyPr/>
        <a:lstStyle/>
        <a:p>
          <a:r>
            <a:rPr lang="en-US" sz="2000" b="1" i="0" dirty="0"/>
            <a:t>Estimated from FY22 and FY23 Carryover </a:t>
          </a:r>
          <a:r>
            <a:rPr lang="en-US" sz="2000" b="1" i="0" dirty="0">
              <a:solidFill>
                <a:schemeClr val="bg1"/>
              </a:solidFill>
            </a:rPr>
            <a:t>$175824.03</a:t>
          </a:r>
          <a:endParaRPr lang="en-US" sz="2000" b="1" dirty="0">
            <a:solidFill>
              <a:schemeClr val="bg1"/>
            </a:solidFill>
            <a:latin typeface="Tenorite" pitchFamily="2" charset="0"/>
          </a:endParaRPr>
        </a:p>
      </dgm:t>
    </dgm:pt>
    <dgm:pt modelId="{FCC92BDD-6EA3-421D-9DA8-7D3A12D003B6}" type="parTrans" cxnId="{B659504B-18E4-4D89-A17C-34ABB280AE5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0314452B-82A0-42F4-9551-DF00CFFC3580}" type="sibTrans" cxnId="{B659504B-18E4-4D89-A17C-34ABB280AE5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05E1923-5021-40F7-B4EF-E582E23A699D}">
      <dgm:prSet phldr="0" custT="1"/>
      <dgm:spPr/>
      <dgm:t>
        <a:bodyPr/>
        <a:lstStyle/>
        <a:p>
          <a:pPr>
            <a:defRPr b="1"/>
          </a:pPr>
          <a:r>
            <a:rPr lang="en-US" sz="2000" b="1" dirty="0">
              <a:solidFill>
                <a:schemeClr val="bg1"/>
              </a:solidFill>
              <a:latin typeface="+mn-lt"/>
            </a:rPr>
            <a:t>FY 2024 $</a:t>
          </a:r>
          <a:r>
            <a:rPr lang="en-US" sz="2000" b="1" i="0" dirty="0">
              <a:solidFill>
                <a:schemeClr val="bg1"/>
              </a:solidFill>
              <a:latin typeface="+mn-lt"/>
            </a:rPr>
            <a:t>527,570</a:t>
          </a:r>
          <a:endParaRPr lang="en-US" sz="2000" b="1" dirty="0">
            <a:solidFill>
              <a:schemeClr val="bg1"/>
            </a:solidFill>
            <a:latin typeface="+mn-lt"/>
          </a:endParaRPr>
        </a:p>
      </dgm:t>
    </dgm:pt>
    <dgm:pt modelId="{FD6C5CD2-9CED-4BE6-89CD-A5A5CCE63B3E}" type="parTrans" cxnId="{72C4D6D9-419A-42C1-A76D-84599F65BB0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020958C-EF86-4274-85F9-318F2792F7B6}" type="sibTrans" cxnId="{72C4D6D9-419A-42C1-A76D-84599F65BB0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579089A8-5362-4BA4-9163-D19228C1808F}">
      <dgm:prSet phldr="0" custT="1"/>
      <dgm:spPr/>
      <dgm:t>
        <a:bodyPr/>
        <a:lstStyle/>
        <a:p>
          <a:r>
            <a:rPr lang="en-US" sz="2000" b="1" i="0" dirty="0"/>
            <a:t>Anticipated FY24 Federal Allotment </a:t>
          </a:r>
          <a:endParaRPr lang="en-US" sz="2000" b="1" dirty="0">
            <a:solidFill>
              <a:schemeClr val="bg1"/>
            </a:solidFill>
            <a:latin typeface="Tenorite" pitchFamily="2" charset="0"/>
          </a:endParaRPr>
        </a:p>
      </dgm:t>
    </dgm:pt>
    <dgm:pt modelId="{FB2DEB6E-B29F-4E51-960A-23ECC62EBF38}" type="parTrans" cxnId="{4876CF51-F110-4E25-8FD4-08D25B4B0AB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C5328B1-AC18-4CF7-A034-BB0592F4A2A1}" type="sibTrans" cxnId="{4876CF51-F110-4E25-8FD4-08D25B4B0AB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A8F44BD-C8C7-462C-9756-1EC498E86842}">
      <dgm:prSet phldr="0"/>
      <dgm:spPr/>
      <dgm:t>
        <a:bodyPr/>
        <a:lstStyle/>
        <a:p>
          <a:pPr>
            <a:defRPr b="1"/>
          </a:pPr>
          <a:r>
            <a:rPr lang="en-US" b="1" dirty="0">
              <a:solidFill>
                <a:schemeClr val="bg1"/>
              </a:solidFill>
              <a:latin typeface="Tenorite" pitchFamily="2" charset="0"/>
            </a:rPr>
            <a:t> FY 2024</a:t>
          </a:r>
        </a:p>
      </dgm:t>
    </dgm:pt>
    <dgm:pt modelId="{F47063EE-4B58-4EDE-A4F2-A4BD81B82F21}" type="parTrans" cxnId="{0D51BD2E-4619-469B-B233-EBAC3D4D0BA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C8A9736-03DA-4B1C-A590-10B4AD89452B}" type="sibTrans" cxnId="{0D51BD2E-4619-469B-B233-EBAC3D4D0BA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EFEB4D61-3A9C-4140-977F-3C3F5C9EE9D1}">
      <dgm:prSet phldr="0" custT="1"/>
      <dgm:spPr/>
      <dgm:t>
        <a:bodyPr/>
        <a:lstStyle/>
        <a:p>
          <a:r>
            <a:rPr lang="en-US" sz="2000" b="1" i="0" dirty="0"/>
            <a:t>Total Available </a:t>
          </a:r>
        </a:p>
        <a:p>
          <a:r>
            <a:rPr lang="en-US" sz="2000" b="1" i="0" dirty="0">
              <a:solidFill>
                <a:schemeClr val="bg1"/>
              </a:solidFill>
            </a:rPr>
            <a:t>$703,394.03 </a:t>
          </a:r>
          <a:endParaRPr lang="en-US" sz="2000" b="0" dirty="0">
            <a:solidFill>
              <a:schemeClr val="bg1"/>
            </a:solidFill>
            <a:latin typeface="Tenorite" pitchFamily="2" charset="0"/>
          </a:endParaRPr>
        </a:p>
      </dgm:t>
    </dgm:pt>
    <dgm:pt modelId="{57D352E4-0431-4F68-B8F1-61BFA34799AA}" type="parTrans" cxnId="{1B32EF2C-9DB5-4504-A9DA-B4956CC0020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0ECC32B6-1E7C-4AA4-9DBF-D69B7C5E64A9}" type="sibTrans" cxnId="{1B32EF2C-9DB5-4504-A9DA-B4956CC0020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E9F3C9B-13CA-43A8-8836-0B2B41D07DEF}" type="pres">
      <dgm:prSet presAssocID="{05A24E01-5535-46B9-A9A1-A9A07E639A88}" presName="root" presStyleCnt="0">
        <dgm:presLayoutVars>
          <dgm:chMax/>
          <dgm:chPref/>
          <dgm:animLvl val="lvl"/>
        </dgm:presLayoutVars>
      </dgm:prSet>
      <dgm:spPr/>
    </dgm:pt>
    <dgm:pt modelId="{E8AACCBB-6709-4071-B389-3BB226B3A586}" type="pres">
      <dgm:prSet presAssocID="{05A24E01-5535-46B9-A9A1-A9A07E639A88}" presName="divider" presStyleLbl="fgAcc1" presStyleIdx="0" presStyleCnt="4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gm:spPr>
    </dgm:pt>
    <dgm:pt modelId="{E6F74CED-5217-4282-85F1-1C12DC84731C}" type="pres">
      <dgm:prSet presAssocID="{05A24E01-5535-46B9-A9A1-A9A07E639A88}" presName="nodes" presStyleCnt="0">
        <dgm:presLayoutVars>
          <dgm:chMax/>
          <dgm:chPref/>
          <dgm:animLvl val="lvl"/>
        </dgm:presLayoutVars>
      </dgm:prSet>
      <dgm:spPr/>
    </dgm:pt>
    <dgm:pt modelId="{AC377099-4DAE-451C-ADE9-98036E2679B5}" type="pres">
      <dgm:prSet presAssocID="{58FF46FB-368D-4E9C-A650-0513B8879DA8}" presName="composite" presStyleCnt="0"/>
      <dgm:spPr/>
    </dgm:pt>
    <dgm:pt modelId="{B6C94ECD-6415-4250-B4AD-F67BF5BECFB8}" type="pres">
      <dgm:prSet presAssocID="{58FF46FB-368D-4E9C-A650-0513B8879DA8}" presName="ConnectorPoint" presStyleLbl="lnNode1" presStyleIdx="0" presStyleCnt="3"/>
      <dgm:spPr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gm:spPr>
    </dgm:pt>
    <dgm:pt modelId="{0E99BB09-1B86-4308-A570-3981E6DD3A06}" type="pres">
      <dgm:prSet presAssocID="{58FF46FB-368D-4E9C-A650-0513B8879DA8}" presName="DropPinPlaceHolder" presStyleCnt="0"/>
      <dgm:spPr/>
    </dgm:pt>
    <dgm:pt modelId="{0ED6E8D6-BD44-4400-BC14-1BC75CB979A3}" type="pres">
      <dgm:prSet presAssocID="{58FF46FB-368D-4E9C-A650-0513B8879DA8}" presName="DropPin" presStyleLbl="alignNode1" presStyleIdx="0" presStyleCnt="3"/>
      <dgm:spPr>
        <a:solidFill>
          <a:schemeClr val="accent2"/>
        </a:solidFill>
      </dgm:spPr>
    </dgm:pt>
    <dgm:pt modelId="{5B7FC7CF-F58D-48D5-8BCC-38D6EE87890B}" type="pres">
      <dgm:prSet presAssocID="{58FF46FB-368D-4E9C-A650-0513B8879DA8}" presName="Ellipse" presStyleLbl="fgAcc1" presStyleIdx="1" presStyleCnt="4"/>
      <dgm:spPr>
        <a:solidFill>
          <a:schemeClr val="accent1"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D2143A46-815A-49BF-9455-C0385022444F}" type="pres">
      <dgm:prSet presAssocID="{58FF46FB-368D-4E9C-A650-0513B8879DA8}" presName="L2TextContainer" presStyleLbl="revTx" presStyleIdx="0" presStyleCnt="6">
        <dgm:presLayoutVars>
          <dgm:bulletEnabled val="1"/>
        </dgm:presLayoutVars>
      </dgm:prSet>
      <dgm:spPr/>
    </dgm:pt>
    <dgm:pt modelId="{8E3FB235-DF38-476B-9A0E-B1E583D50944}" type="pres">
      <dgm:prSet presAssocID="{58FF46FB-368D-4E9C-A650-0513B8879DA8}" presName="L1TextContainer" presStyleLbl="revTx" presStyleIdx="1" presStyleCnt="6" custScaleX="85387">
        <dgm:presLayoutVars>
          <dgm:chMax val="1"/>
          <dgm:chPref val="1"/>
          <dgm:bulletEnabled val="1"/>
        </dgm:presLayoutVars>
      </dgm:prSet>
      <dgm:spPr/>
    </dgm:pt>
    <dgm:pt modelId="{9AA05CE5-209F-4AD9-BE2C-2A69F76DA8F4}" type="pres">
      <dgm:prSet presAssocID="{58FF46FB-368D-4E9C-A650-0513B8879DA8}" presName="ConnectLine" presStyleLbl="sibTrans1D1" presStyleIdx="0" presStyleCnt="3"/>
      <dgm:spPr>
        <a:noFill/>
        <a:ln w="12700" cap="flat" cmpd="sng" algn="ctr">
          <a:solidFill>
            <a:schemeClr val="accent2"/>
          </a:solidFill>
          <a:prstDash val="dash"/>
          <a:miter lim="800000"/>
        </a:ln>
        <a:effectLst/>
      </dgm:spPr>
    </dgm:pt>
    <dgm:pt modelId="{17350C28-DA10-4F3B-9FA2-0FE7C12A4ABE}" type="pres">
      <dgm:prSet presAssocID="{58FF46FB-368D-4E9C-A650-0513B8879DA8}" presName="EmptyPlaceHolder" presStyleCnt="0"/>
      <dgm:spPr/>
    </dgm:pt>
    <dgm:pt modelId="{6DA7B85E-9DC6-4F3B-A2BF-09CDEEDB43BC}" type="pres">
      <dgm:prSet presAssocID="{CFA40740-0682-470C-AD5A-CFF53CD12BD2}" presName="spaceBetweenRectangles" presStyleCnt="0"/>
      <dgm:spPr/>
    </dgm:pt>
    <dgm:pt modelId="{CF519A69-9940-494F-8406-D0D876E3CD26}" type="pres">
      <dgm:prSet presAssocID="{D05E1923-5021-40F7-B4EF-E582E23A699D}" presName="composite" presStyleCnt="0"/>
      <dgm:spPr/>
    </dgm:pt>
    <dgm:pt modelId="{714429FF-AAA3-4358-8C5F-1A7F29AA2B7B}" type="pres">
      <dgm:prSet presAssocID="{D05E1923-5021-40F7-B4EF-E582E23A699D}" presName="ConnectorPoint" presStyleLbl="lnNode1" presStyleIdx="1" presStyleCnt="3"/>
      <dgm:spPr>
        <a:solidFill>
          <a:schemeClr val="accent2"/>
        </a:solidFill>
        <a:ln w="6350" cap="flat" cmpd="sng" algn="ctr">
          <a:noFill/>
          <a:prstDash val="solid"/>
          <a:miter lim="800000"/>
        </a:ln>
        <a:effectLst/>
      </dgm:spPr>
    </dgm:pt>
    <dgm:pt modelId="{AB8B1E8E-162B-4E3E-9E31-BA5CFBD3ED9D}" type="pres">
      <dgm:prSet presAssocID="{D05E1923-5021-40F7-B4EF-E582E23A699D}" presName="DropPinPlaceHolder" presStyleCnt="0"/>
      <dgm:spPr/>
    </dgm:pt>
    <dgm:pt modelId="{358CAA11-0A87-4861-8B4E-913B1EAD1334}" type="pres">
      <dgm:prSet presAssocID="{D05E1923-5021-40F7-B4EF-E582E23A699D}" presName="DropPin" presStyleLbl="alignNode1" presStyleIdx="1" presStyleCnt="3"/>
      <dgm:spPr>
        <a:solidFill>
          <a:schemeClr val="accent2"/>
        </a:solidFill>
      </dgm:spPr>
    </dgm:pt>
    <dgm:pt modelId="{B1A1A837-F261-404B-A808-B2F4154CE8A2}" type="pres">
      <dgm:prSet presAssocID="{D05E1923-5021-40F7-B4EF-E582E23A699D}" presName="Ellipse" presStyleLbl="fgAcc1" presStyleIdx="2" presStyleCnt="4"/>
      <dgm:spPr>
        <a:solidFill>
          <a:schemeClr val="accent1"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B5F3F650-2E42-488A-AD4F-C4BD47D19A84}" type="pres">
      <dgm:prSet presAssocID="{D05E1923-5021-40F7-B4EF-E582E23A699D}" presName="L2TextContainer" presStyleLbl="revTx" presStyleIdx="2" presStyleCnt="6">
        <dgm:presLayoutVars>
          <dgm:bulletEnabled val="1"/>
        </dgm:presLayoutVars>
      </dgm:prSet>
      <dgm:spPr/>
    </dgm:pt>
    <dgm:pt modelId="{223C5207-4FA2-4A6C-8F43-20BD55767C99}" type="pres">
      <dgm:prSet presAssocID="{D05E1923-5021-40F7-B4EF-E582E23A699D}" presName="L1TextContainer" presStyleLbl="revTx" presStyleIdx="3" presStyleCnt="6" custScaleX="85387">
        <dgm:presLayoutVars>
          <dgm:chMax val="1"/>
          <dgm:chPref val="1"/>
          <dgm:bulletEnabled val="1"/>
        </dgm:presLayoutVars>
      </dgm:prSet>
      <dgm:spPr/>
    </dgm:pt>
    <dgm:pt modelId="{4FE5EB5D-4CEF-4D0D-9394-0534E61844BE}" type="pres">
      <dgm:prSet presAssocID="{D05E1923-5021-40F7-B4EF-E582E23A699D}" presName="ConnectLine" presStyleLbl="sibTrans1D1" presStyleIdx="1" presStyleCnt="3"/>
      <dgm:spPr>
        <a:noFill/>
        <a:ln w="12700" cap="flat" cmpd="sng" algn="ctr">
          <a:solidFill>
            <a:schemeClr val="accent2"/>
          </a:solidFill>
          <a:prstDash val="dash"/>
          <a:miter lim="800000"/>
        </a:ln>
        <a:effectLst/>
      </dgm:spPr>
    </dgm:pt>
    <dgm:pt modelId="{EC869059-0AEC-4D98-8C46-CB603A342C72}" type="pres">
      <dgm:prSet presAssocID="{D05E1923-5021-40F7-B4EF-E582E23A699D}" presName="EmptyPlaceHolder" presStyleCnt="0"/>
      <dgm:spPr/>
    </dgm:pt>
    <dgm:pt modelId="{408BA715-9739-461D-BFDE-88EDAE355E60}" type="pres">
      <dgm:prSet presAssocID="{F020958C-EF86-4274-85F9-318F2792F7B6}" presName="spaceBetweenRectangles" presStyleCnt="0"/>
      <dgm:spPr/>
    </dgm:pt>
    <dgm:pt modelId="{D512C7F9-87A6-4BA9-AFAC-03FF1578D945}" type="pres">
      <dgm:prSet presAssocID="{FA8F44BD-C8C7-462C-9756-1EC498E86842}" presName="composite" presStyleCnt="0"/>
      <dgm:spPr/>
    </dgm:pt>
    <dgm:pt modelId="{152AD014-AFD0-4700-A468-4D562874339A}" type="pres">
      <dgm:prSet presAssocID="{FA8F44BD-C8C7-462C-9756-1EC498E86842}" presName="ConnectorPoint" presStyleLbl="lnNode1" presStyleIdx="2" presStyleCnt="3"/>
      <dgm:spPr>
        <a:solidFill>
          <a:schemeClr val="accent2"/>
        </a:solidFill>
        <a:ln w="6350" cap="flat" cmpd="sng" algn="ctr">
          <a:noFill/>
          <a:prstDash val="solid"/>
          <a:miter lim="800000"/>
        </a:ln>
        <a:effectLst/>
      </dgm:spPr>
    </dgm:pt>
    <dgm:pt modelId="{6CE2C4D8-4380-442D-A6C2-0B468BF3C74C}" type="pres">
      <dgm:prSet presAssocID="{FA8F44BD-C8C7-462C-9756-1EC498E86842}" presName="DropPinPlaceHolder" presStyleCnt="0"/>
      <dgm:spPr/>
    </dgm:pt>
    <dgm:pt modelId="{72C82E90-F103-439C-8371-CFFB0927B9DE}" type="pres">
      <dgm:prSet presAssocID="{FA8F44BD-C8C7-462C-9756-1EC498E86842}" presName="DropPin" presStyleLbl="alignNode1" presStyleIdx="2" presStyleCnt="3"/>
      <dgm:spPr>
        <a:solidFill>
          <a:schemeClr val="accent2"/>
        </a:solidFill>
      </dgm:spPr>
    </dgm:pt>
    <dgm:pt modelId="{5D519322-C1DD-47AE-92C0-13575134BC76}" type="pres">
      <dgm:prSet presAssocID="{FA8F44BD-C8C7-462C-9756-1EC498E86842}" presName="Ellipse" presStyleLbl="fgAcc1" presStyleIdx="3" presStyleCnt="4"/>
      <dgm:spPr>
        <a:solidFill>
          <a:schemeClr val="accent1"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96DDA0FE-83E2-423C-9F13-58A61EB68487}" type="pres">
      <dgm:prSet presAssocID="{FA8F44BD-C8C7-462C-9756-1EC498E86842}" presName="L2TextContainer" presStyleLbl="revTx" presStyleIdx="4" presStyleCnt="6">
        <dgm:presLayoutVars>
          <dgm:bulletEnabled val="1"/>
        </dgm:presLayoutVars>
      </dgm:prSet>
      <dgm:spPr/>
    </dgm:pt>
    <dgm:pt modelId="{2D6C7916-1130-46A8-833B-A6278CBD2192}" type="pres">
      <dgm:prSet presAssocID="{FA8F44BD-C8C7-462C-9756-1EC498E86842}" presName="L1TextContainer" presStyleLbl="revTx" presStyleIdx="5" presStyleCnt="6" custScaleX="85387" custLinFactNeighborX="0">
        <dgm:presLayoutVars>
          <dgm:chMax val="1"/>
          <dgm:chPref val="1"/>
          <dgm:bulletEnabled val="1"/>
        </dgm:presLayoutVars>
      </dgm:prSet>
      <dgm:spPr/>
    </dgm:pt>
    <dgm:pt modelId="{4D953791-5C2F-4A75-A8F4-6ED7EAB5E015}" type="pres">
      <dgm:prSet presAssocID="{FA8F44BD-C8C7-462C-9756-1EC498E86842}" presName="ConnectLine" presStyleLbl="sibTrans1D1" presStyleIdx="2" presStyleCnt="3"/>
      <dgm:spPr>
        <a:noFill/>
        <a:ln w="12700" cap="flat" cmpd="sng" algn="ctr">
          <a:solidFill>
            <a:schemeClr val="accent2"/>
          </a:solidFill>
          <a:prstDash val="dash"/>
          <a:miter lim="800000"/>
        </a:ln>
        <a:effectLst/>
      </dgm:spPr>
    </dgm:pt>
    <dgm:pt modelId="{22A72E40-4DCC-4F48-AADD-29738FD37A2C}" type="pres">
      <dgm:prSet presAssocID="{FA8F44BD-C8C7-462C-9756-1EC498E86842}" presName="EmptyPlaceHolder" presStyleCnt="0"/>
      <dgm:spPr/>
    </dgm:pt>
  </dgm:ptLst>
  <dgm:cxnLst>
    <dgm:cxn modelId="{C3A1C60D-63BB-4E34-AD47-96AABDB6084E}" type="presOf" srcId="{D05E1923-5021-40F7-B4EF-E582E23A699D}" destId="{223C5207-4FA2-4A6C-8F43-20BD55767C99}" srcOrd="0" destOrd="0" presId="urn:microsoft.com/office/officeart/2017/3/layout/DropPinTimeline"/>
    <dgm:cxn modelId="{1B32EF2C-9DB5-4504-A9DA-B4956CC00208}" srcId="{FA8F44BD-C8C7-462C-9756-1EC498E86842}" destId="{EFEB4D61-3A9C-4140-977F-3C3F5C9EE9D1}" srcOrd="0" destOrd="0" parTransId="{57D352E4-0431-4F68-B8F1-61BFA34799AA}" sibTransId="{0ECC32B6-1E7C-4AA4-9DBF-D69B7C5E64A9}"/>
    <dgm:cxn modelId="{0D51BD2E-4619-469B-B233-EBAC3D4D0BA6}" srcId="{05A24E01-5535-46B9-A9A1-A9A07E639A88}" destId="{FA8F44BD-C8C7-462C-9756-1EC498E86842}" srcOrd="2" destOrd="0" parTransId="{F47063EE-4B58-4EDE-A4F2-A4BD81B82F21}" sibTransId="{8C8A9736-03DA-4B1C-A590-10B4AD89452B}"/>
    <dgm:cxn modelId="{C5645B39-CB65-4A0A-B369-E455C3B827C3}" srcId="{05A24E01-5535-46B9-A9A1-A9A07E639A88}" destId="{58FF46FB-368D-4E9C-A650-0513B8879DA8}" srcOrd="0" destOrd="0" parTransId="{11DFA284-5E99-474D-BF05-364A45269DC7}" sibTransId="{CFA40740-0682-470C-AD5A-CFF53CD12BD2}"/>
    <dgm:cxn modelId="{7DDF5444-F976-4F04-88A9-CF8B15238792}" type="presOf" srcId="{58FF46FB-368D-4E9C-A650-0513B8879DA8}" destId="{8E3FB235-DF38-476B-9A0E-B1E583D50944}" srcOrd="0" destOrd="0" presId="urn:microsoft.com/office/officeart/2017/3/layout/DropPinTimeline"/>
    <dgm:cxn modelId="{1690634A-EBA7-4881-9E5F-0C82421D4CDF}" type="presOf" srcId="{FA8F44BD-C8C7-462C-9756-1EC498E86842}" destId="{2D6C7916-1130-46A8-833B-A6278CBD2192}" srcOrd="0" destOrd="0" presId="urn:microsoft.com/office/officeart/2017/3/layout/DropPinTimeline"/>
    <dgm:cxn modelId="{B659504B-18E4-4D89-A17C-34ABB280AE52}" srcId="{58FF46FB-368D-4E9C-A650-0513B8879DA8}" destId="{9A875394-CA1E-4432-AEEB-9054FCFF5E0E}" srcOrd="0" destOrd="0" parTransId="{FCC92BDD-6EA3-421D-9DA8-7D3A12D003B6}" sibTransId="{0314452B-82A0-42F4-9551-DF00CFFC3580}"/>
    <dgm:cxn modelId="{4876CF51-F110-4E25-8FD4-08D25B4B0AB8}" srcId="{D05E1923-5021-40F7-B4EF-E582E23A699D}" destId="{579089A8-5362-4BA4-9163-D19228C1808F}" srcOrd="0" destOrd="0" parTransId="{FB2DEB6E-B29F-4E51-960A-23ECC62EBF38}" sibTransId="{1C5328B1-AC18-4CF7-A034-BB0592F4A2A1}"/>
    <dgm:cxn modelId="{B9F0B583-D02F-4EF4-83A8-DFD7B32B9433}" type="presOf" srcId="{9A875394-CA1E-4432-AEEB-9054FCFF5E0E}" destId="{D2143A46-815A-49BF-9455-C0385022444F}" srcOrd="0" destOrd="0" presId="urn:microsoft.com/office/officeart/2017/3/layout/DropPinTimeline"/>
    <dgm:cxn modelId="{72C4D6D9-419A-42C1-A76D-84599F65BB08}" srcId="{05A24E01-5535-46B9-A9A1-A9A07E639A88}" destId="{D05E1923-5021-40F7-B4EF-E582E23A699D}" srcOrd="1" destOrd="0" parTransId="{FD6C5CD2-9CED-4BE6-89CD-A5A5CCE63B3E}" sibTransId="{F020958C-EF86-4274-85F9-318F2792F7B6}"/>
    <dgm:cxn modelId="{C6A73EDB-89B0-4756-9ECD-83E9B8AB77E5}" type="presOf" srcId="{EFEB4D61-3A9C-4140-977F-3C3F5C9EE9D1}" destId="{96DDA0FE-83E2-423C-9F13-58A61EB68487}" srcOrd="0" destOrd="0" presId="urn:microsoft.com/office/officeart/2017/3/layout/DropPinTimeline"/>
    <dgm:cxn modelId="{FE7849EA-5B37-43C8-B217-CD4E30A8E545}" type="presOf" srcId="{05A24E01-5535-46B9-A9A1-A9A07E639A88}" destId="{6E9F3C9B-13CA-43A8-8836-0B2B41D07DEF}" srcOrd="0" destOrd="0" presId="urn:microsoft.com/office/officeart/2017/3/layout/DropPinTimeline"/>
    <dgm:cxn modelId="{DC6269F4-0C31-4613-A809-E8E029CAD0D1}" type="presOf" srcId="{579089A8-5362-4BA4-9163-D19228C1808F}" destId="{B5F3F650-2E42-488A-AD4F-C4BD47D19A84}" srcOrd="0" destOrd="0" presId="urn:microsoft.com/office/officeart/2017/3/layout/DropPinTimeline"/>
    <dgm:cxn modelId="{2FED2A5E-98EB-4859-AB3F-062F22EEC890}" type="presParOf" srcId="{6E9F3C9B-13CA-43A8-8836-0B2B41D07DEF}" destId="{E8AACCBB-6709-4071-B389-3BB226B3A586}" srcOrd="0" destOrd="0" presId="urn:microsoft.com/office/officeart/2017/3/layout/DropPinTimeline"/>
    <dgm:cxn modelId="{6DE443D7-8EE2-4FBC-842D-B6B9C44204D0}" type="presParOf" srcId="{6E9F3C9B-13CA-43A8-8836-0B2B41D07DEF}" destId="{E6F74CED-5217-4282-85F1-1C12DC84731C}" srcOrd="1" destOrd="0" presId="urn:microsoft.com/office/officeart/2017/3/layout/DropPinTimeline"/>
    <dgm:cxn modelId="{C773189E-DF31-4C58-A290-F5DFD7DCF8B1}" type="presParOf" srcId="{E6F74CED-5217-4282-85F1-1C12DC84731C}" destId="{AC377099-4DAE-451C-ADE9-98036E2679B5}" srcOrd="0" destOrd="0" presId="urn:microsoft.com/office/officeart/2017/3/layout/DropPinTimeline"/>
    <dgm:cxn modelId="{04D71AD3-A9B8-46E1-AB82-BB594FCE110E}" type="presParOf" srcId="{AC377099-4DAE-451C-ADE9-98036E2679B5}" destId="{B6C94ECD-6415-4250-B4AD-F67BF5BECFB8}" srcOrd="0" destOrd="0" presId="urn:microsoft.com/office/officeart/2017/3/layout/DropPinTimeline"/>
    <dgm:cxn modelId="{4D9D677D-9448-43AF-978B-5C7E7661F4F9}" type="presParOf" srcId="{AC377099-4DAE-451C-ADE9-98036E2679B5}" destId="{0E99BB09-1B86-4308-A570-3981E6DD3A06}" srcOrd="1" destOrd="0" presId="urn:microsoft.com/office/officeart/2017/3/layout/DropPinTimeline"/>
    <dgm:cxn modelId="{C213A57E-D4AE-4C05-AA12-FE8CC1989639}" type="presParOf" srcId="{0E99BB09-1B86-4308-A570-3981E6DD3A06}" destId="{0ED6E8D6-BD44-4400-BC14-1BC75CB979A3}" srcOrd="0" destOrd="0" presId="urn:microsoft.com/office/officeart/2017/3/layout/DropPinTimeline"/>
    <dgm:cxn modelId="{927F0821-BB24-4368-A4D4-046EB89F39DD}" type="presParOf" srcId="{0E99BB09-1B86-4308-A570-3981E6DD3A06}" destId="{5B7FC7CF-F58D-48D5-8BCC-38D6EE87890B}" srcOrd="1" destOrd="0" presId="urn:microsoft.com/office/officeart/2017/3/layout/DropPinTimeline"/>
    <dgm:cxn modelId="{F517DE46-1EA2-46F3-8833-EE234EEF5B09}" type="presParOf" srcId="{AC377099-4DAE-451C-ADE9-98036E2679B5}" destId="{D2143A46-815A-49BF-9455-C0385022444F}" srcOrd="2" destOrd="0" presId="urn:microsoft.com/office/officeart/2017/3/layout/DropPinTimeline"/>
    <dgm:cxn modelId="{75F0F73C-AD49-4A34-842E-A65EF46645BA}" type="presParOf" srcId="{AC377099-4DAE-451C-ADE9-98036E2679B5}" destId="{8E3FB235-DF38-476B-9A0E-B1E583D50944}" srcOrd="3" destOrd="0" presId="urn:microsoft.com/office/officeart/2017/3/layout/DropPinTimeline"/>
    <dgm:cxn modelId="{071A2262-20BC-4D30-AB90-12B0A0FEB6EF}" type="presParOf" srcId="{AC377099-4DAE-451C-ADE9-98036E2679B5}" destId="{9AA05CE5-209F-4AD9-BE2C-2A69F76DA8F4}" srcOrd="4" destOrd="0" presId="urn:microsoft.com/office/officeart/2017/3/layout/DropPinTimeline"/>
    <dgm:cxn modelId="{0D0471BD-C944-46DB-9B0D-12B6F025E4F4}" type="presParOf" srcId="{AC377099-4DAE-451C-ADE9-98036E2679B5}" destId="{17350C28-DA10-4F3B-9FA2-0FE7C12A4ABE}" srcOrd="5" destOrd="0" presId="urn:microsoft.com/office/officeart/2017/3/layout/DropPinTimeline"/>
    <dgm:cxn modelId="{37FF9AEE-1EE5-440D-B822-B54671B03AAC}" type="presParOf" srcId="{E6F74CED-5217-4282-85F1-1C12DC84731C}" destId="{6DA7B85E-9DC6-4F3B-A2BF-09CDEEDB43BC}" srcOrd="1" destOrd="0" presId="urn:microsoft.com/office/officeart/2017/3/layout/DropPinTimeline"/>
    <dgm:cxn modelId="{3FF77B45-DC34-4E18-8B7E-49C274966E23}" type="presParOf" srcId="{E6F74CED-5217-4282-85F1-1C12DC84731C}" destId="{CF519A69-9940-494F-8406-D0D876E3CD26}" srcOrd="2" destOrd="0" presId="urn:microsoft.com/office/officeart/2017/3/layout/DropPinTimeline"/>
    <dgm:cxn modelId="{4E60349A-D4EB-4BFE-9374-0F079D59B1FC}" type="presParOf" srcId="{CF519A69-9940-494F-8406-D0D876E3CD26}" destId="{714429FF-AAA3-4358-8C5F-1A7F29AA2B7B}" srcOrd="0" destOrd="0" presId="urn:microsoft.com/office/officeart/2017/3/layout/DropPinTimeline"/>
    <dgm:cxn modelId="{0B07CD93-B91C-4CAF-B94C-3237B0C6F601}" type="presParOf" srcId="{CF519A69-9940-494F-8406-D0D876E3CD26}" destId="{AB8B1E8E-162B-4E3E-9E31-BA5CFBD3ED9D}" srcOrd="1" destOrd="0" presId="urn:microsoft.com/office/officeart/2017/3/layout/DropPinTimeline"/>
    <dgm:cxn modelId="{BB97917A-2BFB-4D8A-94BD-816B0C62D6F6}" type="presParOf" srcId="{AB8B1E8E-162B-4E3E-9E31-BA5CFBD3ED9D}" destId="{358CAA11-0A87-4861-8B4E-913B1EAD1334}" srcOrd="0" destOrd="0" presId="urn:microsoft.com/office/officeart/2017/3/layout/DropPinTimeline"/>
    <dgm:cxn modelId="{FDC4D318-B3AD-4E39-8663-3AFB57531D79}" type="presParOf" srcId="{AB8B1E8E-162B-4E3E-9E31-BA5CFBD3ED9D}" destId="{B1A1A837-F261-404B-A808-B2F4154CE8A2}" srcOrd="1" destOrd="0" presId="urn:microsoft.com/office/officeart/2017/3/layout/DropPinTimeline"/>
    <dgm:cxn modelId="{7F53703E-9DF0-45E5-AC76-7E0CCD3B06EA}" type="presParOf" srcId="{CF519A69-9940-494F-8406-D0D876E3CD26}" destId="{B5F3F650-2E42-488A-AD4F-C4BD47D19A84}" srcOrd="2" destOrd="0" presId="urn:microsoft.com/office/officeart/2017/3/layout/DropPinTimeline"/>
    <dgm:cxn modelId="{B59937ED-9C59-4BBD-AA3C-5D9159504926}" type="presParOf" srcId="{CF519A69-9940-494F-8406-D0D876E3CD26}" destId="{223C5207-4FA2-4A6C-8F43-20BD55767C99}" srcOrd="3" destOrd="0" presId="urn:microsoft.com/office/officeart/2017/3/layout/DropPinTimeline"/>
    <dgm:cxn modelId="{470C2FBB-9D40-4F2C-8107-12E2CA0E70BE}" type="presParOf" srcId="{CF519A69-9940-494F-8406-D0D876E3CD26}" destId="{4FE5EB5D-4CEF-4D0D-9394-0534E61844BE}" srcOrd="4" destOrd="0" presId="urn:microsoft.com/office/officeart/2017/3/layout/DropPinTimeline"/>
    <dgm:cxn modelId="{C1237DFD-87FD-434B-A5C8-02108EF43081}" type="presParOf" srcId="{CF519A69-9940-494F-8406-D0D876E3CD26}" destId="{EC869059-0AEC-4D98-8C46-CB603A342C72}" srcOrd="5" destOrd="0" presId="urn:microsoft.com/office/officeart/2017/3/layout/DropPinTimeline"/>
    <dgm:cxn modelId="{7A1441D0-A5AA-4E6C-9388-511DA29929BF}" type="presParOf" srcId="{E6F74CED-5217-4282-85F1-1C12DC84731C}" destId="{408BA715-9739-461D-BFDE-88EDAE355E60}" srcOrd="3" destOrd="0" presId="urn:microsoft.com/office/officeart/2017/3/layout/DropPinTimeline"/>
    <dgm:cxn modelId="{087F2A81-CFD9-4BF8-96FC-2D4ABA32462F}" type="presParOf" srcId="{E6F74CED-5217-4282-85F1-1C12DC84731C}" destId="{D512C7F9-87A6-4BA9-AFAC-03FF1578D945}" srcOrd="4" destOrd="0" presId="urn:microsoft.com/office/officeart/2017/3/layout/DropPinTimeline"/>
    <dgm:cxn modelId="{8C6217DA-A763-4946-99A2-03C618C428AF}" type="presParOf" srcId="{D512C7F9-87A6-4BA9-AFAC-03FF1578D945}" destId="{152AD014-AFD0-4700-A468-4D562874339A}" srcOrd="0" destOrd="0" presId="urn:microsoft.com/office/officeart/2017/3/layout/DropPinTimeline"/>
    <dgm:cxn modelId="{A6A34287-F5FF-46EE-9A88-F2ECF73903CE}" type="presParOf" srcId="{D512C7F9-87A6-4BA9-AFAC-03FF1578D945}" destId="{6CE2C4D8-4380-442D-A6C2-0B468BF3C74C}" srcOrd="1" destOrd="0" presId="urn:microsoft.com/office/officeart/2017/3/layout/DropPinTimeline"/>
    <dgm:cxn modelId="{D28BF9CF-F026-4786-A1AC-F4F785C54591}" type="presParOf" srcId="{6CE2C4D8-4380-442D-A6C2-0B468BF3C74C}" destId="{72C82E90-F103-439C-8371-CFFB0927B9DE}" srcOrd="0" destOrd="0" presId="urn:microsoft.com/office/officeart/2017/3/layout/DropPinTimeline"/>
    <dgm:cxn modelId="{E33A6BB5-6D3A-4D44-AEFC-75BAB101C26D}" type="presParOf" srcId="{6CE2C4D8-4380-442D-A6C2-0B468BF3C74C}" destId="{5D519322-C1DD-47AE-92C0-13575134BC76}" srcOrd="1" destOrd="0" presId="urn:microsoft.com/office/officeart/2017/3/layout/DropPinTimeline"/>
    <dgm:cxn modelId="{0BFD1614-5731-4306-81F7-E2C949C32A93}" type="presParOf" srcId="{D512C7F9-87A6-4BA9-AFAC-03FF1578D945}" destId="{96DDA0FE-83E2-423C-9F13-58A61EB68487}" srcOrd="2" destOrd="0" presId="urn:microsoft.com/office/officeart/2017/3/layout/DropPinTimeline"/>
    <dgm:cxn modelId="{06EDED26-E685-42BC-BFC2-75C7EA695E40}" type="presParOf" srcId="{D512C7F9-87A6-4BA9-AFAC-03FF1578D945}" destId="{2D6C7916-1130-46A8-833B-A6278CBD2192}" srcOrd="3" destOrd="0" presId="urn:microsoft.com/office/officeart/2017/3/layout/DropPinTimeline"/>
    <dgm:cxn modelId="{A20C8A5A-2D9A-4EF7-BC83-D5EE4B16698D}" type="presParOf" srcId="{D512C7F9-87A6-4BA9-AFAC-03FF1578D945}" destId="{4D953791-5C2F-4A75-A8F4-6ED7EAB5E015}" srcOrd="4" destOrd="0" presId="urn:microsoft.com/office/officeart/2017/3/layout/DropPinTimeline"/>
    <dgm:cxn modelId="{6780D10C-523A-4885-B5BF-84F303790098}" type="presParOf" srcId="{D512C7F9-87A6-4BA9-AFAC-03FF1578D945}" destId="{22A72E40-4DCC-4F48-AADD-29738FD37A2C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AACCBB-6709-4071-B389-3BB226B3A586}">
      <dsp:nvSpPr>
        <dsp:cNvPr id="0" name=""/>
        <dsp:cNvSpPr/>
      </dsp:nvSpPr>
      <dsp:spPr>
        <a:xfrm>
          <a:off x="0" y="2181504"/>
          <a:ext cx="9779182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D6E8D6-BD44-4400-BC14-1BC75CB979A3}">
      <dsp:nvSpPr>
        <dsp:cNvPr id="0" name=""/>
        <dsp:cNvSpPr/>
      </dsp:nvSpPr>
      <dsp:spPr>
        <a:xfrm rot="8100000">
          <a:off x="68480" y="502751"/>
          <a:ext cx="320851" cy="320851"/>
        </a:xfrm>
        <a:prstGeom prst="teardrop">
          <a:avLst>
            <a:gd name="adj" fmla="val 115000"/>
          </a:avLst>
        </a:prstGeom>
        <a:solidFill>
          <a:schemeClr val="accent2"/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7FC7CF-F58D-48D5-8BCC-38D6EE87890B}">
      <dsp:nvSpPr>
        <dsp:cNvPr id="0" name=""/>
        <dsp:cNvSpPr/>
      </dsp:nvSpPr>
      <dsp:spPr>
        <a:xfrm>
          <a:off x="104124" y="538395"/>
          <a:ext cx="249564" cy="249564"/>
        </a:xfrm>
        <a:prstGeom prst="ellipse">
          <a:avLst/>
        </a:prstGeom>
        <a:solidFill>
          <a:schemeClr val="accent1"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143A46-815A-49BF-9455-C0385022444F}">
      <dsp:nvSpPr>
        <dsp:cNvPr id="0" name=""/>
        <dsp:cNvSpPr/>
      </dsp:nvSpPr>
      <dsp:spPr>
        <a:xfrm>
          <a:off x="752803" y="890053"/>
          <a:ext cx="3471121" cy="1291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7000" rIns="127000" bIns="1905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/>
            <a:t>Estimated from FY22 and FY23 Carryover </a:t>
          </a:r>
          <a:r>
            <a:rPr lang="en-US" sz="2000" b="1" i="0" kern="1200" dirty="0">
              <a:solidFill>
                <a:schemeClr val="bg1"/>
              </a:solidFill>
            </a:rPr>
            <a:t>$175824.03</a:t>
          </a:r>
          <a:endParaRPr lang="en-US" sz="2000" b="1" kern="1200" dirty="0">
            <a:solidFill>
              <a:schemeClr val="bg1"/>
            </a:solidFill>
            <a:latin typeface="Tenorite" pitchFamily="2" charset="0"/>
          </a:endParaRPr>
        </a:p>
      </dsp:txBody>
      <dsp:txXfrm>
        <a:off x="752803" y="890053"/>
        <a:ext cx="3471121" cy="1291450"/>
      </dsp:txXfrm>
    </dsp:sp>
    <dsp:sp modelId="{8E3FB235-DF38-476B-9A0E-B1E583D50944}">
      <dsp:nvSpPr>
        <dsp:cNvPr id="0" name=""/>
        <dsp:cNvSpPr/>
      </dsp:nvSpPr>
      <dsp:spPr>
        <a:xfrm>
          <a:off x="752803" y="436300"/>
          <a:ext cx="3471121" cy="453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b="1" kern="1200" dirty="0">
              <a:solidFill>
                <a:schemeClr val="bg1"/>
              </a:solidFill>
              <a:latin typeface="Tenorite" pitchFamily="2" charset="0"/>
            </a:rPr>
            <a:t>FY 2022 and 2023</a:t>
          </a:r>
        </a:p>
      </dsp:txBody>
      <dsp:txXfrm>
        <a:off x="752803" y="436300"/>
        <a:ext cx="3471121" cy="453752"/>
      </dsp:txXfrm>
    </dsp:sp>
    <dsp:sp modelId="{9AA05CE5-209F-4AD9-BE2C-2A69F76DA8F4}">
      <dsp:nvSpPr>
        <dsp:cNvPr id="0" name=""/>
        <dsp:cNvSpPr/>
      </dsp:nvSpPr>
      <dsp:spPr>
        <a:xfrm>
          <a:off x="228906" y="890053"/>
          <a:ext cx="0" cy="1291450"/>
        </a:xfrm>
        <a:prstGeom prst="line">
          <a:avLst/>
        </a:prstGeom>
        <a:noFill/>
        <a:ln w="12700" cap="flat" cmpd="sng" algn="ctr">
          <a:solidFill>
            <a:schemeClr val="accent2"/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C94ECD-6415-4250-B4AD-F67BF5BECFB8}">
      <dsp:nvSpPr>
        <dsp:cNvPr id="0" name=""/>
        <dsp:cNvSpPr/>
      </dsp:nvSpPr>
      <dsp:spPr>
        <a:xfrm>
          <a:off x="187124" y="2140666"/>
          <a:ext cx="81675" cy="81675"/>
        </a:xfrm>
        <a:prstGeom prst="ellipse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8CAA11-0A87-4861-8B4E-913B1EAD1334}">
      <dsp:nvSpPr>
        <dsp:cNvPr id="0" name=""/>
        <dsp:cNvSpPr/>
      </dsp:nvSpPr>
      <dsp:spPr>
        <a:xfrm rot="18900000">
          <a:off x="2507147" y="3539404"/>
          <a:ext cx="320851" cy="320851"/>
        </a:xfrm>
        <a:prstGeom prst="teardrop">
          <a:avLst>
            <a:gd name="adj" fmla="val 115000"/>
          </a:avLst>
        </a:prstGeom>
        <a:solidFill>
          <a:schemeClr val="accent2"/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A1A837-F261-404B-A808-B2F4154CE8A2}">
      <dsp:nvSpPr>
        <dsp:cNvPr id="0" name=""/>
        <dsp:cNvSpPr/>
      </dsp:nvSpPr>
      <dsp:spPr>
        <a:xfrm>
          <a:off x="2542791" y="3575048"/>
          <a:ext cx="249564" cy="249564"/>
        </a:xfrm>
        <a:prstGeom prst="ellipse">
          <a:avLst/>
        </a:prstGeom>
        <a:solidFill>
          <a:schemeClr val="accent1"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F3F650-2E42-488A-AD4F-C4BD47D19A84}">
      <dsp:nvSpPr>
        <dsp:cNvPr id="0" name=""/>
        <dsp:cNvSpPr/>
      </dsp:nvSpPr>
      <dsp:spPr>
        <a:xfrm>
          <a:off x="3191471" y="2181504"/>
          <a:ext cx="3471121" cy="1291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0" rIns="0" bIns="127000" numCol="1" spcCol="1270" anchor="b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/>
            <a:t>Anticipated FY24 Federal Allotment </a:t>
          </a:r>
          <a:endParaRPr lang="en-US" sz="2000" b="1" kern="1200" dirty="0">
            <a:solidFill>
              <a:schemeClr val="bg1"/>
            </a:solidFill>
            <a:latin typeface="Tenorite" pitchFamily="2" charset="0"/>
          </a:endParaRPr>
        </a:p>
      </dsp:txBody>
      <dsp:txXfrm>
        <a:off x="3191471" y="2181504"/>
        <a:ext cx="3471121" cy="1291450"/>
      </dsp:txXfrm>
    </dsp:sp>
    <dsp:sp modelId="{223C5207-4FA2-4A6C-8F43-20BD55767C99}">
      <dsp:nvSpPr>
        <dsp:cNvPr id="0" name=""/>
        <dsp:cNvSpPr/>
      </dsp:nvSpPr>
      <dsp:spPr>
        <a:xfrm>
          <a:off x="3191471" y="3472954"/>
          <a:ext cx="3471121" cy="453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b="1" kern="1200" dirty="0">
              <a:solidFill>
                <a:schemeClr val="bg1"/>
              </a:solidFill>
              <a:latin typeface="+mn-lt"/>
            </a:rPr>
            <a:t>FY 2024 $</a:t>
          </a:r>
          <a:r>
            <a:rPr lang="en-US" sz="2000" b="1" i="0" kern="1200" dirty="0">
              <a:solidFill>
                <a:schemeClr val="bg1"/>
              </a:solidFill>
              <a:latin typeface="+mn-lt"/>
            </a:rPr>
            <a:t>527,570</a:t>
          </a:r>
          <a:endParaRPr lang="en-US" sz="2000" b="1" kern="1200" dirty="0">
            <a:solidFill>
              <a:schemeClr val="bg1"/>
            </a:solidFill>
            <a:latin typeface="+mn-lt"/>
          </a:endParaRPr>
        </a:p>
      </dsp:txBody>
      <dsp:txXfrm>
        <a:off x="3191471" y="3472954"/>
        <a:ext cx="3471121" cy="453752"/>
      </dsp:txXfrm>
    </dsp:sp>
    <dsp:sp modelId="{4FE5EB5D-4CEF-4D0D-9394-0534E61844BE}">
      <dsp:nvSpPr>
        <dsp:cNvPr id="0" name=""/>
        <dsp:cNvSpPr/>
      </dsp:nvSpPr>
      <dsp:spPr>
        <a:xfrm>
          <a:off x="2667573" y="2181504"/>
          <a:ext cx="0" cy="1291450"/>
        </a:xfrm>
        <a:prstGeom prst="line">
          <a:avLst/>
        </a:prstGeom>
        <a:noFill/>
        <a:ln w="12700" cap="flat" cmpd="sng" algn="ctr">
          <a:solidFill>
            <a:schemeClr val="accent2"/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4429FF-AAA3-4358-8C5F-1A7F29AA2B7B}">
      <dsp:nvSpPr>
        <dsp:cNvPr id="0" name=""/>
        <dsp:cNvSpPr/>
      </dsp:nvSpPr>
      <dsp:spPr>
        <a:xfrm>
          <a:off x="2625792" y="2140666"/>
          <a:ext cx="81675" cy="81675"/>
        </a:xfrm>
        <a:prstGeom prst="ellipse">
          <a:avLst/>
        </a:prstGeom>
        <a:solidFill>
          <a:schemeClr val="accent2"/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C82E90-F103-439C-8371-CFFB0927B9DE}">
      <dsp:nvSpPr>
        <dsp:cNvPr id="0" name=""/>
        <dsp:cNvSpPr/>
      </dsp:nvSpPr>
      <dsp:spPr>
        <a:xfrm rot="8100000">
          <a:off x="4945815" y="502751"/>
          <a:ext cx="320851" cy="320851"/>
        </a:xfrm>
        <a:prstGeom prst="teardrop">
          <a:avLst>
            <a:gd name="adj" fmla="val 115000"/>
          </a:avLst>
        </a:prstGeom>
        <a:solidFill>
          <a:schemeClr val="accent2"/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519322-C1DD-47AE-92C0-13575134BC76}">
      <dsp:nvSpPr>
        <dsp:cNvPr id="0" name=""/>
        <dsp:cNvSpPr/>
      </dsp:nvSpPr>
      <dsp:spPr>
        <a:xfrm>
          <a:off x="4981458" y="538395"/>
          <a:ext cx="249564" cy="249564"/>
        </a:xfrm>
        <a:prstGeom prst="ellipse">
          <a:avLst/>
        </a:prstGeom>
        <a:solidFill>
          <a:schemeClr val="accent1"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DDA0FE-83E2-423C-9F13-58A61EB68487}">
      <dsp:nvSpPr>
        <dsp:cNvPr id="0" name=""/>
        <dsp:cNvSpPr/>
      </dsp:nvSpPr>
      <dsp:spPr>
        <a:xfrm>
          <a:off x="5630138" y="890053"/>
          <a:ext cx="3471121" cy="1291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7000" rIns="127000" bIns="1905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/>
            <a:t>Total Available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solidFill>
                <a:schemeClr val="bg1"/>
              </a:solidFill>
            </a:rPr>
            <a:t>$703,394.03 </a:t>
          </a:r>
          <a:endParaRPr lang="en-US" sz="2000" b="0" kern="1200" dirty="0">
            <a:solidFill>
              <a:schemeClr val="bg1"/>
            </a:solidFill>
            <a:latin typeface="Tenorite" pitchFamily="2" charset="0"/>
          </a:endParaRPr>
        </a:p>
      </dsp:txBody>
      <dsp:txXfrm>
        <a:off x="5630138" y="890053"/>
        <a:ext cx="3471121" cy="1291450"/>
      </dsp:txXfrm>
    </dsp:sp>
    <dsp:sp modelId="{2D6C7916-1130-46A8-833B-A6278CBD2192}">
      <dsp:nvSpPr>
        <dsp:cNvPr id="0" name=""/>
        <dsp:cNvSpPr/>
      </dsp:nvSpPr>
      <dsp:spPr>
        <a:xfrm>
          <a:off x="5630138" y="436300"/>
          <a:ext cx="3471121" cy="453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b="1" kern="1200" dirty="0">
              <a:solidFill>
                <a:schemeClr val="bg1"/>
              </a:solidFill>
              <a:latin typeface="Tenorite" pitchFamily="2" charset="0"/>
            </a:rPr>
            <a:t> FY 2024</a:t>
          </a:r>
        </a:p>
      </dsp:txBody>
      <dsp:txXfrm>
        <a:off x="5630138" y="436300"/>
        <a:ext cx="3471121" cy="453752"/>
      </dsp:txXfrm>
    </dsp:sp>
    <dsp:sp modelId="{4D953791-5C2F-4A75-A8F4-6ED7EAB5E015}">
      <dsp:nvSpPr>
        <dsp:cNvPr id="0" name=""/>
        <dsp:cNvSpPr/>
      </dsp:nvSpPr>
      <dsp:spPr>
        <a:xfrm>
          <a:off x="5106240" y="890053"/>
          <a:ext cx="0" cy="1291450"/>
        </a:xfrm>
        <a:prstGeom prst="line">
          <a:avLst/>
        </a:prstGeom>
        <a:noFill/>
        <a:ln w="12700" cap="flat" cmpd="sng" algn="ctr">
          <a:solidFill>
            <a:schemeClr val="accent2"/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2AD014-AFD0-4700-A468-4D562874339A}">
      <dsp:nvSpPr>
        <dsp:cNvPr id="0" name=""/>
        <dsp:cNvSpPr/>
      </dsp:nvSpPr>
      <dsp:spPr>
        <a:xfrm>
          <a:off x="5064459" y="2140666"/>
          <a:ext cx="81675" cy="81675"/>
        </a:xfrm>
        <a:prstGeom prst="ellipse">
          <a:avLst/>
        </a:prstGeom>
        <a:solidFill>
          <a:schemeClr val="accent2"/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AE46C21D-EBB5-4F3D-B06D-166777189317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1DFFEA26-EB1D-498C-95CD-1ECE586790AA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539842EE-D56F-4F18-94E7-094CEF23F906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45B08281-154C-4FEF-A6DF-18BA3AC0F374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04D857D4-BD7E-4A06-844B-AAD504F1114F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916AFA50-87A4-4E99-B112-8C6B1DFB84B2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6B3905CA-BF0F-4A1B-AA0D-85E42F5D5A85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D3DA9A77-60C0-4BB8-898D-2828EE4073AD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C1F30CD5-42B1-4614-9F46-5D29928CC2DB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EE6020E3-D95B-4E55-964F-4B1A98BDAA6F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FC9A72C8-1C87-42EF-8A11-BF6DFA19ED8B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/>
          <a:lstStyle/>
          <a:p>
            <a:r>
              <a:rPr lang="en-US" sz="4800" dirty="0"/>
              <a:t>FY24 Budget – PROPOSED</a:t>
            </a:r>
            <a:br>
              <a:rPr lang="en-US" sz="6600" dirty="0"/>
            </a:br>
            <a:endParaRPr lang="en-US" sz="6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7576" y="5045847"/>
            <a:ext cx="9500507" cy="80667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Alison Whyte</a:t>
            </a:r>
          </a:p>
          <a:p>
            <a:pPr>
              <a:spcBef>
                <a:spcPts val="600"/>
              </a:spcBef>
            </a:pPr>
            <a:r>
              <a:rPr lang="en-US" dirty="0"/>
              <a:t>Executive Director</a:t>
            </a:r>
          </a:p>
          <a:p>
            <a:pPr>
              <a:spcBef>
                <a:spcPts val="600"/>
              </a:spcBef>
            </a:pPr>
            <a:r>
              <a:rPr lang="en-US" dirty="0"/>
              <a:t>DC Developmental Disabilities Council</a:t>
            </a:r>
          </a:p>
        </p:txBody>
      </p:sp>
      <p:pic>
        <p:nvPicPr>
          <p:cNvPr id="5" name="Picture 4" descr="A logo with red and blue text&#10;&#10;Description automatically generated">
            <a:extLst>
              <a:ext uri="{FF2B5EF4-FFF2-40B4-BE49-F238E27FC236}">
                <a16:creationId xmlns:a16="http://schemas.microsoft.com/office/drawing/2014/main" id="{6C2C1221-D7B1-C2BB-A036-F624B57CA1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4923" y="5125565"/>
            <a:ext cx="2119001" cy="145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341" y="2767275"/>
            <a:ext cx="9779182" cy="33668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i="0" dirty="0">
                <a:effectLst/>
                <a:latin typeface="+mj-lt"/>
              </a:rPr>
              <a:t>FY24 Budget – PROPOSED</a:t>
            </a:r>
          </a:p>
          <a:p>
            <a:r>
              <a:rPr lang="en-US" b="1" dirty="0">
                <a:latin typeface="+mj-lt"/>
              </a:rPr>
              <a:t>Funding Source</a:t>
            </a:r>
          </a:p>
          <a:p>
            <a:r>
              <a:rPr lang="en-US" b="1" dirty="0">
                <a:latin typeface="+mj-lt"/>
              </a:rPr>
              <a:t>Budget Addendum</a:t>
            </a:r>
          </a:p>
          <a:p>
            <a:r>
              <a:rPr lang="en-US" b="1" dirty="0">
                <a:latin typeface="+mj-lt"/>
              </a:rPr>
              <a:t>Timeline</a:t>
            </a:r>
          </a:p>
          <a:p>
            <a:r>
              <a:rPr lang="en-US" b="1" dirty="0">
                <a:latin typeface="+mj-lt"/>
              </a:rPr>
              <a:t>Summary</a:t>
            </a:r>
          </a:p>
          <a:p>
            <a:r>
              <a:rPr lang="en-US" b="1" dirty="0">
                <a:latin typeface="+mj-lt"/>
              </a:rPr>
              <a:t>Vote 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9FEB4-4C5C-EB43-9696-7B42453DB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200" dirty="0"/>
              <a:t>FY24 Budget – PROPOSED</a:t>
            </a:r>
            <a:br>
              <a:rPr lang="en-US" sz="1800" dirty="0"/>
            </a:b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00DE933-1831-CE06-CE75-1AE62829F2DD}"/>
              </a:ext>
            </a:extLst>
          </p:cNvPr>
          <p:cNvSpPr txBox="1">
            <a:spLocks/>
          </p:cNvSpPr>
          <p:nvPr/>
        </p:nvSpPr>
        <p:spPr>
          <a:xfrm>
            <a:off x="-2650019" y="1266041"/>
            <a:ext cx="9779183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0068FF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55E2E3E-148D-4BE4-88A4-447C4BC35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</a:t>
            </a:r>
          </a:p>
        </p:txBody>
      </p:sp>
      <p:graphicFrame>
        <p:nvGraphicFramePr>
          <p:cNvPr id="2" name="Diagram 2" descr="SmartArt graphic">
            <a:extLst>
              <a:ext uri="{FF2B5EF4-FFF2-40B4-BE49-F238E27FC236}">
                <a16:creationId xmlns:a16="http://schemas.microsoft.com/office/drawing/2014/main" id="{364D30CB-C02F-4FE1-9E72-11B75FF748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7213879"/>
              </p:ext>
            </p:extLst>
          </p:nvPr>
        </p:nvGraphicFramePr>
        <p:xfrm>
          <a:off x="1245325" y="1706563"/>
          <a:ext cx="9779182" cy="436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F55DB-0AAD-684A-B0E2-8EF58E0394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200" dirty="0"/>
              <a:t>FY24 Budget – PROPOSED</a:t>
            </a:r>
            <a:br>
              <a:rPr lang="en-US" sz="1800" dirty="0"/>
            </a:b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037C3-0E79-CD4B-92A9-5B5F9E74A6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49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FY24 Budget – PROPOSED</a:t>
            </a:r>
            <a:br>
              <a:rPr lang="en-US" dirty="0"/>
            </a:b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C72D2-EFDF-844A-8472-CB49A59B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9" name="Picture 8" descr="A screenshot of a phone&#10;&#10;Description automatically generated">
            <a:extLst>
              <a:ext uri="{FF2B5EF4-FFF2-40B4-BE49-F238E27FC236}">
                <a16:creationId xmlns:a16="http://schemas.microsoft.com/office/drawing/2014/main" id="{233DB9FB-961B-FE86-D451-0340A0FCE3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41" y="2387458"/>
            <a:ext cx="8189923" cy="2776357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8CD9F4E-89C4-B977-7027-A9122F247F27}"/>
              </a:ext>
            </a:extLst>
          </p:cNvPr>
          <p:cNvSpPr txBox="1">
            <a:spLocks/>
          </p:cNvSpPr>
          <p:nvPr/>
        </p:nvSpPr>
        <p:spPr>
          <a:xfrm>
            <a:off x="213413" y="365618"/>
            <a:ext cx="624591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Funding Source</a:t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12" name="Picture 11" descr="A screenshot of a computer&#10;&#10;Description automatically generated">
            <a:extLst>
              <a:ext uri="{FF2B5EF4-FFF2-40B4-BE49-F238E27FC236}">
                <a16:creationId xmlns:a16="http://schemas.microsoft.com/office/drawing/2014/main" id="{E930E208-A38A-258B-22F0-82731221B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41" y="5330787"/>
            <a:ext cx="9755658" cy="124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799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75DE-8A44-4EC5-83C6-95BDDF10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04" y="136525"/>
            <a:ext cx="9779183" cy="1325563"/>
          </a:xfrm>
        </p:spPr>
        <p:txBody>
          <a:bodyPr/>
          <a:lstStyle/>
          <a:p>
            <a:r>
              <a:rPr lang="en-US" sz="4000" dirty="0"/>
              <a:t>Areas of Growth</a:t>
            </a:r>
            <a:br>
              <a:rPr lang="en-US" sz="4000" dirty="0"/>
            </a:br>
            <a:r>
              <a:rPr lang="en-US" sz="4000" dirty="0"/>
              <a:t>Programs and Operations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9A912-225F-BE40-9F3E-025552444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200" dirty="0"/>
              <a:t>FY24 Budget – PROPOSED</a:t>
            </a:r>
            <a:br>
              <a:rPr lang="en-US" sz="1800" dirty="0"/>
            </a:b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6C709-8794-DF4E-A15C-6E648F09DD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9" name="Picture 8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9522441D-F1BE-3179-E9A0-D465C1B98C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404" y="2367344"/>
            <a:ext cx="11243043" cy="390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917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75DE-8A44-4EC5-83C6-95BDDF10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65" y="297904"/>
            <a:ext cx="9779183" cy="1325563"/>
          </a:xfrm>
        </p:spPr>
        <p:txBody>
          <a:bodyPr/>
          <a:lstStyle/>
          <a:p>
            <a:r>
              <a:rPr lang="en-US" sz="4000" dirty="0"/>
              <a:t>Total FY24 Budget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9A912-225F-BE40-9F3E-025552444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200" dirty="0"/>
              <a:t>FY24 Budget – PROPOSED</a:t>
            </a:r>
            <a:br>
              <a:rPr lang="en-US" sz="1800" dirty="0"/>
            </a:b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6C709-8794-DF4E-A15C-6E648F09DD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A4B36748-7DF6-C97D-5ED9-20836AEFA1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965" y="1784847"/>
            <a:ext cx="11784070" cy="424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81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75DE-8A44-4EC5-83C6-95BDDF10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65" y="297904"/>
            <a:ext cx="9779183" cy="1325563"/>
          </a:xfrm>
        </p:spPr>
        <p:txBody>
          <a:bodyPr/>
          <a:lstStyle/>
          <a:p>
            <a:r>
              <a:rPr lang="en-US" sz="4000" dirty="0"/>
              <a:t>Supplemental Grants Budget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9A912-225F-BE40-9F3E-025552444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200" dirty="0"/>
              <a:t>FY24 Budget – PROPOSED</a:t>
            </a:r>
            <a:br>
              <a:rPr lang="en-US" sz="1800" dirty="0"/>
            </a:b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6C709-8794-DF4E-A15C-6E648F09DD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6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953B1EA2-9F92-6C7A-E1C7-19DE8EA994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479" b="-293"/>
          <a:stretch/>
        </p:blipFill>
        <p:spPr>
          <a:xfrm>
            <a:off x="116958" y="2287290"/>
            <a:ext cx="11924812" cy="369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5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D8152-D9C3-204A-9444-45CD4F180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B7362-01DC-0E4C-9B34-0DF3FD449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A45BE9CF-A082-FEA4-8603-1FC88A4715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432" y="180460"/>
            <a:ext cx="11580250" cy="6538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070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C2CE0-8806-4B2A-A10A-32984D317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Alison Whyte</a:t>
            </a:r>
          </a:p>
          <a:p>
            <a:pPr>
              <a:spcBef>
                <a:spcPts val="600"/>
              </a:spcBef>
            </a:pPr>
            <a:r>
              <a:rPr lang="en-US" dirty="0"/>
              <a:t>Executive Director</a:t>
            </a:r>
          </a:p>
          <a:p>
            <a:pPr>
              <a:spcBef>
                <a:spcPts val="600"/>
              </a:spcBef>
            </a:pPr>
            <a:r>
              <a:rPr lang="en-US" dirty="0"/>
              <a:t>DC Developmental Disabilities Council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184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presentation" id="{4A1BE7B5-16BB-4EDB-94C0-CDDC43FF64E7}" vid="{7F008C83-F8F9-4FE6-A625-57BD0F4482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8222BDA10F4442B8369A6149314FF7" ma:contentTypeVersion="15" ma:contentTypeDescription="Create a new document." ma:contentTypeScope="" ma:versionID="eaee676bb3a92808160ad49dda1e5667">
  <xsd:schema xmlns:xsd="http://www.w3.org/2001/XMLSchema" xmlns:xs="http://www.w3.org/2001/XMLSchema" xmlns:p="http://schemas.microsoft.com/office/2006/metadata/properties" xmlns:ns2="c6cf7551-8a9f-4b4c-a9a9-ddf2870967bc" xmlns:ns3="e40c97b2-fbb0-44cb-b8dd-3f758eca414f" targetNamespace="http://schemas.microsoft.com/office/2006/metadata/properties" ma:root="true" ma:fieldsID="3cfaaa074775fa6b997d4a126f60f036" ns2:_="" ns3:_="">
    <xsd:import namespace="c6cf7551-8a9f-4b4c-a9a9-ddf2870967bc"/>
    <xsd:import namespace="e40c97b2-fbb0-44cb-b8dd-3f758eca41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cf7551-8a9f-4b4c-a9a9-ddf2870967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b3549e45-1cf5-44e0-acae-db85769a36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0c97b2-fbb0-44cb-b8dd-3f758eca414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d916472-8c94-4692-aaae-2e4c45661692}" ma:internalName="TaxCatchAll" ma:showField="CatchAllData" ma:web="e40c97b2-fbb0-44cb-b8dd-3f758eca41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40c97b2-fbb0-44cb-b8dd-3f758eca414f" xsi:nil="true"/>
    <lcf76f155ced4ddcb4097134ff3c332f xmlns="c6cf7551-8a9f-4b4c-a9a9-ddf2870967bc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88BDE21-2889-42C4-A268-1D6BDE168A1B}"/>
</file>

<file path=customXml/itemProps2.xml><?xml version="1.0" encoding="utf-8"?>
<ds:datastoreItem xmlns:ds="http://schemas.openxmlformats.org/officeDocument/2006/customXml" ds:itemID="{1342FAFE-88B4-49B4-9588-86CB0E564E50}">
  <ds:schemaRefs>
    <ds:schemaRef ds:uri="79b491fd-4961-4176-9383-82066e7d4e74"/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2b6193da-9e5f-4278-9ba9-b9314a9ecfe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2076B5C-85B0-4D30-852D-5E5312EEA93B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{70E0ACF4-9ADA-44A3-8DAD-7C39A9A191F5}tf45331398_win32</Template>
  <TotalTime>77</TotalTime>
  <Words>118</Words>
  <Application>Microsoft Office PowerPoint</Application>
  <PresentationFormat>Widescreen</PresentationFormat>
  <Paragraphs>41</Paragraphs>
  <Slides>9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Tenorite</vt:lpstr>
      <vt:lpstr>Office Theme</vt:lpstr>
      <vt:lpstr>FY24 Budget – PROPOSED </vt:lpstr>
      <vt:lpstr>PowerPoint Presentation</vt:lpstr>
      <vt:lpstr>Timeline </vt:lpstr>
      <vt:lpstr>FY24 Budget – PROPOSED </vt:lpstr>
      <vt:lpstr>Areas of Growth Programs and Operations</vt:lpstr>
      <vt:lpstr>Total FY24 Budget</vt:lpstr>
      <vt:lpstr>Supplemental Grants Budget</vt:lpstr>
      <vt:lpstr>PowerPoint Presentation</vt:lpstr>
      <vt:lpstr>Thank you</vt:lpstr>
    </vt:vector>
  </TitlesOfParts>
  <Company>DC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FY24 Budget – PROPOSED</dc:title>
  <dc:creator>mccaskill, carla (EOM)</dc:creator>
  <cp:lastModifiedBy>Whyte, Alison (EOM)</cp:lastModifiedBy>
  <cp:revision>15</cp:revision>
  <dcterms:created xsi:type="dcterms:W3CDTF">2023-12-13T18:32:51Z</dcterms:created>
  <dcterms:modified xsi:type="dcterms:W3CDTF">2023-12-14T19:09:39Z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0x010100708222BDA10F4442B8369A6149314FF7</vt:lpwstr>
  </property>
  <property fmtid="{D5CDD505-2E9C-101B-9397-08002B2CF9AE}" pid="3" name="MediaServiceImageTags">
    <vt:lpwstr/>
  </property>
</Properties>
</file>