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 id="2147483667" r:id="rId2"/>
    <p:sldMasterId id="2147483669" r:id="rId3"/>
  </p:sldMasterIdLst>
  <p:notesMasterIdLst>
    <p:notesMasterId r:id="rId31"/>
  </p:notesMasterIdLst>
  <p:sldIdLst>
    <p:sldId id="256" r:id="rId4"/>
    <p:sldId id="275" r:id="rId5"/>
    <p:sldId id="257" r:id="rId6"/>
    <p:sldId id="276" r:id="rId7"/>
    <p:sldId id="272" r:id="rId8"/>
    <p:sldId id="277" r:id="rId9"/>
    <p:sldId id="279" r:id="rId10"/>
    <p:sldId id="280" r:id="rId11"/>
    <p:sldId id="281" r:id="rId12"/>
    <p:sldId id="282" r:id="rId13"/>
    <p:sldId id="283" r:id="rId14"/>
    <p:sldId id="284" r:id="rId15"/>
    <p:sldId id="285" r:id="rId16"/>
    <p:sldId id="286" r:id="rId17"/>
    <p:sldId id="287" r:id="rId18"/>
    <p:sldId id="288" r:id="rId19"/>
    <p:sldId id="289" r:id="rId20"/>
    <p:sldId id="291" r:id="rId21"/>
    <p:sldId id="292" r:id="rId22"/>
    <p:sldId id="293" r:id="rId23"/>
    <p:sldId id="294" r:id="rId24"/>
    <p:sldId id="295" r:id="rId25"/>
    <p:sldId id="273" r:id="rId26"/>
    <p:sldId id="263" r:id="rId27"/>
    <p:sldId id="258" r:id="rId28"/>
    <p:sldId id="296" r:id="rId29"/>
    <p:sldId id="269" r:id="rId3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8" d="100"/>
          <a:sy n="88" d="100"/>
        </p:scale>
        <p:origin x="-466" y="-7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EC4C39-7169-4F15-A833-57AAD243889B}" type="datetimeFigureOut">
              <a:rPr lang="en-US" smtClean="0"/>
              <a:t>6/18/2020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9A6230E-F621-4514-9998-951C82E9E4E6}" type="slidenum">
              <a:rPr lang="en-US" smtClean="0"/>
              <a:t>‹#›</a:t>
            </a:fld>
            <a:endParaRPr lang="en-US"/>
          </a:p>
        </p:txBody>
      </p:sp>
    </p:spTree>
    <p:extLst>
      <p:ext uri="{BB962C8B-B14F-4D97-AF65-F5344CB8AC3E}">
        <p14:creationId xmlns:p14="http://schemas.microsoft.com/office/powerpoint/2010/main" val="9615168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9A6230E-F621-4514-9998-951C82E9E4E6}" type="slidenum">
              <a:rPr lang="en-US" smtClean="0"/>
              <a:t>1</a:t>
            </a:fld>
            <a:endParaRPr lang="en-US"/>
          </a:p>
        </p:txBody>
      </p:sp>
    </p:spTree>
    <p:extLst>
      <p:ext uri="{BB962C8B-B14F-4D97-AF65-F5344CB8AC3E}">
        <p14:creationId xmlns:p14="http://schemas.microsoft.com/office/powerpoint/2010/main" val="373120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p:cNvSpPr/>
          <p:nvPr/>
        </p:nvSpPr>
        <p:spPr bwMode="auto">
          <a:xfrm>
            <a:off x="0" y="-3175"/>
            <a:ext cx="12192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10001" y="1449147"/>
            <a:ext cx="10572000" cy="2971051"/>
          </a:xfrm>
        </p:spPr>
        <p:txBody>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810001" y="5280847"/>
            <a:ext cx="10572000"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45ED6E1-F3C2-482E-91CD-AFD1AA3A4B07}" type="datetime1">
              <a:rPr lang="en-US" smtClean="0"/>
              <a:t>6/18/2020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0000" y="4800600"/>
            <a:ext cx="10561418" cy="566738"/>
          </a:xfrm>
        </p:spPr>
        <p:txBody>
          <a:bodyPr anchor="b">
            <a:normAutofit/>
          </a:bodyPr>
          <a:lstStyle>
            <a:lvl1pPr algn="l">
              <a:defRPr sz="2400" b="0"/>
            </a:lvl1pPr>
          </a:lstStyle>
          <a:p>
            <a:r>
              <a:rPr lang="en-US" smtClean="0"/>
              <a:t>Click to edit Master title style</a:t>
            </a:r>
            <a:endParaRPr lang="en-US" dirty="0"/>
          </a:p>
        </p:txBody>
      </p:sp>
      <p:sp>
        <p:nvSpPr>
          <p:cNvPr id="15" name="Picture Placeholder 14"/>
          <p:cNvSpPr>
            <a:spLocks noGrp="1" noChangeAspect="1"/>
          </p:cNvSpPr>
          <p:nvPr>
            <p:ph type="pic" sz="quarter" idx="13"/>
          </p:nvPr>
        </p:nvSpPr>
        <p:spPr bwMode="auto">
          <a:xfrm>
            <a:off x="0" y="0"/>
            <a:ext cx="12192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en-US" smtClean="0"/>
              <a:t>Click icon to add picture</a:t>
            </a:r>
            <a:endParaRPr lang="en-US" dirty="0"/>
          </a:p>
        </p:txBody>
      </p:sp>
      <p:sp>
        <p:nvSpPr>
          <p:cNvPr id="4" name="Text Placeholder 3"/>
          <p:cNvSpPr>
            <a:spLocks noGrp="1"/>
          </p:cNvSpPr>
          <p:nvPr>
            <p:ph type="body" sz="half" idx="2"/>
          </p:nvPr>
        </p:nvSpPr>
        <p:spPr>
          <a:xfrm>
            <a:off x="810000" y="5367338"/>
            <a:ext cx="10561418"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AF3C07A-829E-464B-A90B-312048C2371C}" type="datetime1">
              <a:rPr lang="en-US" smtClean="0"/>
              <a:t>6/18/2020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8" name="Freeform 6"/>
          <p:cNvSpPr>
            <a:spLocks noChangeAspect="1"/>
          </p:cNvSpPr>
          <p:nvPr/>
        </p:nvSpPr>
        <p:spPr bwMode="auto">
          <a:xfrm>
            <a:off x="631697" y="1081456"/>
            <a:ext cx="6332416"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50985" y="1238502"/>
            <a:ext cx="5893840" cy="2645912"/>
          </a:xfrm>
        </p:spPr>
        <p:txBody>
          <a:bodyPr anchor="b"/>
          <a:lstStyle>
            <a:lvl1pPr algn="l">
              <a:defRPr sz="42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853190" y="4443680"/>
            <a:ext cx="5891636"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 name="Text Placeholder 5"/>
          <p:cNvSpPr>
            <a:spLocks noGrp="1"/>
          </p:cNvSpPr>
          <p:nvPr>
            <p:ph type="body" sz="quarter" idx="16"/>
          </p:nvPr>
        </p:nvSpPr>
        <p:spPr>
          <a:xfrm>
            <a:off x="7574642" y="1081456"/>
            <a:ext cx="3810001" cy="4075465"/>
          </a:xfrm>
        </p:spPr>
        <p:txBody>
          <a:bodyPr anchor="t"/>
          <a:lstStyle>
            <a:lvl1pPr marL="0" indent="0">
              <a:buFontTx/>
              <a:buNone/>
              <a:defRPr/>
            </a:lvl1pPr>
          </a:lstStyle>
          <a:p>
            <a:pPr lvl="0"/>
            <a:r>
              <a:rPr lang="en-US" smtClean="0"/>
              <a:t>Click to edit Master text styles</a:t>
            </a:r>
          </a:p>
        </p:txBody>
      </p:sp>
      <p:sp>
        <p:nvSpPr>
          <p:cNvPr id="4" name="Date Placeholder 3"/>
          <p:cNvSpPr>
            <a:spLocks noGrp="1"/>
          </p:cNvSpPr>
          <p:nvPr>
            <p:ph type="dt" sz="half" idx="10"/>
          </p:nvPr>
        </p:nvSpPr>
        <p:spPr/>
        <p:txBody>
          <a:bodyPr/>
          <a:lstStyle/>
          <a:p>
            <a:fld id="{0566E327-5640-487C-AE67-54C8D043EFFA}" type="datetime1">
              <a:rPr lang="en-US" smtClean="0"/>
              <a:t>6/18/2020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9" name="Freeform 6"/>
          <p:cNvSpPr>
            <a:spLocks noChangeAspect="1"/>
          </p:cNvSpPr>
          <p:nvPr/>
        </p:nvSpPr>
        <p:spPr bwMode="auto">
          <a:xfrm>
            <a:off x="1140884" y="2286585"/>
            <a:ext cx="4895115"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357089" y="2435957"/>
            <a:ext cx="4382521" cy="2007789"/>
          </a:xfrm>
        </p:spPr>
        <p:txBody>
          <a:bodyPr/>
          <a:lstStyle>
            <a:lvl1pPr>
              <a:defRPr sz="3200"/>
            </a:lvl1pPr>
          </a:lstStyle>
          <a:p>
            <a:r>
              <a:rPr lang="en-US" smtClean="0"/>
              <a:t>Click to edit Master title style</a:t>
            </a:r>
            <a:endParaRPr lang="en-US" dirty="0"/>
          </a:p>
        </p:txBody>
      </p:sp>
      <p:sp>
        <p:nvSpPr>
          <p:cNvPr id="6" name="Text Placeholder 5"/>
          <p:cNvSpPr>
            <a:spLocks noGrp="1"/>
          </p:cNvSpPr>
          <p:nvPr>
            <p:ph type="body" sz="quarter" idx="16"/>
          </p:nvPr>
        </p:nvSpPr>
        <p:spPr>
          <a:xfrm>
            <a:off x="6156000" y="2286000"/>
            <a:ext cx="4880300" cy="2295525"/>
          </a:xfrm>
        </p:spPr>
        <p:txBody>
          <a:bodyPr anchor="t"/>
          <a:lstStyle>
            <a:lvl1pPr marL="0" indent="0">
              <a:buFontTx/>
              <a:buNone/>
              <a:defRPr/>
            </a:lvl1pPr>
          </a:lstStyle>
          <a:p>
            <a:pPr lvl="0"/>
            <a:r>
              <a:rPr lang="en-US" smtClean="0"/>
              <a:t>Click to edit Master text styles</a:t>
            </a:r>
          </a:p>
        </p:txBody>
      </p:sp>
      <p:sp>
        <p:nvSpPr>
          <p:cNvPr id="2" name="Date Placeholder 1"/>
          <p:cNvSpPr>
            <a:spLocks noGrp="1"/>
          </p:cNvSpPr>
          <p:nvPr>
            <p:ph type="dt" sz="half" idx="10"/>
          </p:nvPr>
        </p:nvSpPr>
        <p:spPr/>
        <p:txBody>
          <a:bodyPr/>
          <a:lstStyle/>
          <a:p>
            <a:fld id="{FC20B9DE-AC24-4859-A9CF-724B1B8C4C49}" type="datetime1">
              <a:rPr lang="en-US" smtClean="0"/>
              <a:t>6/18/2020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DA90C0F-D023-4777-82AD-1D2012048BF2}" type="datetime1">
              <a:rPr lang="en-US" smtClean="0"/>
              <a:t>6/18/2020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2" name="Freeform 6"/>
          <p:cNvSpPr>
            <a:spLocks noChangeAspect="1"/>
          </p:cNvSpPr>
          <p:nvPr/>
        </p:nvSpPr>
        <p:spPr bwMode="auto">
          <a:xfrm>
            <a:off x="7669651" y="446089"/>
            <a:ext cx="4522349"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183540" y="586171"/>
            <a:ext cx="2494791" cy="51347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10001" y="446089"/>
            <a:ext cx="6611540" cy="5414962"/>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4A78243-EF77-4423-AEC9-5D3D08F13E4F}" type="datetime1">
              <a:rPr lang="en-US" smtClean="0"/>
              <a:t>6/18/2020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9008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A24263D-6ED7-4A38-B443-41C7F0DFC85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3DF2DDDC-1AFA-429C-81C6-0065B608B9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67C9A610-D83C-497A-AE63-9820EBD11806}"/>
              </a:ext>
            </a:extLst>
          </p:cNvPr>
          <p:cNvSpPr>
            <a:spLocks noGrp="1"/>
          </p:cNvSpPr>
          <p:nvPr>
            <p:ph type="dt" sz="half" idx="10"/>
          </p:nvPr>
        </p:nvSpPr>
        <p:spPr/>
        <p:txBody>
          <a:bodyPr/>
          <a:lstStyle/>
          <a:p>
            <a:fld id="{4AF7AC81-DF20-49BA-AF5C-024280AB219C}" type="datetimeFigureOut">
              <a:rPr lang="en-US" smtClean="0">
                <a:solidFill>
                  <a:prstClr val="black">
                    <a:tint val="75000"/>
                  </a:prstClr>
                </a:solidFill>
              </a:rPr>
              <a:pPr/>
              <a:t>6/18/2020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424FF20D-FB26-4EB4-9D2F-1FCD1F4A5394}"/>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0E3DB517-3FE6-407D-9AB3-388DCE3FC0AE}"/>
              </a:ext>
            </a:extLst>
          </p:cNvPr>
          <p:cNvSpPr>
            <a:spLocks noGrp="1"/>
          </p:cNvSpPr>
          <p:nvPr>
            <p:ph type="sldNum" sz="quarter" idx="12"/>
          </p:nvPr>
        </p:nvSpPr>
        <p:spPr/>
        <p:txBody>
          <a:bodyPr/>
          <a:lstStyle/>
          <a:p>
            <a:fld id="{609AA76F-1D4C-45A4-B2B7-8853293D876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404744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1BDF45D-B48A-4486-878E-1312C65309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9658202B-0F01-4798-B8C0-A3ED5E34E98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FA144E35-C0BC-4110-8270-7DB7E6E4D287}"/>
              </a:ext>
            </a:extLst>
          </p:cNvPr>
          <p:cNvSpPr>
            <a:spLocks noGrp="1"/>
          </p:cNvSpPr>
          <p:nvPr>
            <p:ph type="dt" sz="half" idx="10"/>
          </p:nvPr>
        </p:nvSpPr>
        <p:spPr/>
        <p:txBody>
          <a:bodyPr/>
          <a:lstStyle/>
          <a:p>
            <a:fld id="{4AF7AC81-DF20-49BA-AF5C-024280AB219C}" type="datetimeFigureOut">
              <a:rPr lang="en-US" smtClean="0">
                <a:solidFill>
                  <a:prstClr val="black">
                    <a:tint val="75000"/>
                  </a:prstClr>
                </a:solidFill>
              </a:rPr>
              <a:pPr/>
              <a:t>6/18/2020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21B447FB-AABB-460A-870D-587D453FD89F}"/>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C6BE947B-476D-41D0-AE64-1D5A6EDBB056}"/>
              </a:ext>
            </a:extLst>
          </p:cNvPr>
          <p:cNvSpPr>
            <a:spLocks noGrp="1"/>
          </p:cNvSpPr>
          <p:nvPr>
            <p:ph type="sldNum" sz="quarter" idx="12"/>
          </p:nvPr>
        </p:nvSpPr>
        <p:spPr/>
        <p:txBody>
          <a:bodyPr/>
          <a:lstStyle/>
          <a:p>
            <a:fld id="{609AA76F-1D4C-45A4-B2B7-8853293D876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439997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2900243-A1F0-4A1B-B1A0-36A88ED3D71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8BAF9E7C-1716-4BBE-A752-43709C2EFE5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BD3F7F3C-D019-420F-AC7A-A695E82CE01C}"/>
              </a:ext>
            </a:extLst>
          </p:cNvPr>
          <p:cNvSpPr>
            <a:spLocks noGrp="1"/>
          </p:cNvSpPr>
          <p:nvPr>
            <p:ph type="dt" sz="half" idx="10"/>
          </p:nvPr>
        </p:nvSpPr>
        <p:spPr/>
        <p:txBody>
          <a:bodyPr/>
          <a:lstStyle/>
          <a:p>
            <a:fld id="{4AF7AC81-DF20-49BA-AF5C-024280AB219C}" type="datetimeFigureOut">
              <a:rPr lang="en-US" smtClean="0">
                <a:solidFill>
                  <a:prstClr val="black">
                    <a:tint val="75000"/>
                  </a:prstClr>
                </a:solidFill>
              </a:rPr>
              <a:pPr/>
              <a:t>6/18/2020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BD0D64BD-C710-429A-A401-5A200EFD7EA9}"/>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2072A688-C8B8-4355-8F9D-AA051481A132}"/>
              </a:ext>
            </a:extLst>
          </p:cNvPr>
          <p:cNvSpPr>
            <a:spLocks noGrp="1"/>
          </p:cNvSpPr>
          <p:nvPr>
            <p:ph type="sldNum" sz="quarter" idx="12"/>
          </p:nvPr>
        </p:nvSpPr>
        <p:spPr/>
        <p:txBody>
          <a:bodyPr/>
          <a:lstStyle/>
          <a:p>
            <a:fld id="{609AA76F-1D4C-45A4-B2B7-8853293D876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713617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0AB6BA7-AA80-4466-B9EB-BF13AA3151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CF558A57-2CCD-4BF2-86CB-19B08E56F2E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11E554FC-AA13-4B5C-B6D4-C1385F957C9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989F6772-FA40-4D56-9D2B-D3EE0485914F}"/>
              </a:ext>
            </a:extLst>
          </p:cNvPr>
          <p:cNvSpPr>
            <a:spLocks noGrp="1"/>
          </p:cNvSpPr>
          <p:nvPr>
            <p:ph type="dt" sz="half" idx="10"/>
          </p:nvPr>
        </p:nvSpPr>
        <p:spPr/>
        <p:txBody>
          <a:bodyPr/>
          <a:lstStyle/>
          <a:p>
            <a:fld id="{4AF7AC81-DF20-49BA-AF5C-024280AB219C}" type="datetimeFigureOut">
              <a:rPr lang="en-US" smtClean="0">
                <a:solidFill>
                  <a:prstClr val="black">
                    <a:tint val="75000"/>
                  </a:prstClr>
                </a:solidFill>
              </a:rPr>
              <a:pPr/>
              <a:t>6/18/2020</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8D74729F-4641-4860-93AE-010A2AC952D6}"/>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19B9D255-73EB-447F-A92C-6858A8D61881}"/>
              </a:ext>
            </a:extLst>
          </p:cNvPr>
          <p:cNvSpPr>
            <a:spLocks noGrp="1"/>
          </p:cNvSpPr>
          <p:nvPr>
            <p:ph type="sldNum" sz="quarter" idx="12"/>
          </p:nvPr>
        </p:nvSpPr>
        <p:spPr/>
        <p:txBody>
          <a:bodyPr/>
          <a:lstStyle/>
          <a:p>
            <a:fld id="{609AA76F-1D4C-45A4-B2B7-8853293D876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35662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1"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447188"/>
            <a:ext cx="10571998" cy="97045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818712" y="2222287"/>
            <a:ext cx="10554574" cy="363651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FD5DD2D-DE21-4E10-9A31-AC7C1F5B73FC}" type="datetime1">
              <a:rPr lang="en-US" smtClean="0"/>
              <a:t>6/18/2020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FC0261E-F604-44DD-B532-56C088F1D81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34989D9D-499C-4491-A542-46162C0D7F5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1F579C80-B9EC-417A-9710-544FC842CE3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50015252-6DD1-445E-B474-06F8EB06D0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0EDB68BB-9085-47FE-BCEC-C1A4BE5661F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9B1AFD67-F1B1-43C7-982A-49AC66BB15B4}"/>
              </a:ext>
            </a:extLst>
          </p:cNvPr>
          <p:cNvSpPr>
            <a:spLocks noGrp="1"/>
          </p:cNvSpPr>
          <p:nvPr>
            <p:ph type="dt" sz="half" idx="10"/>
          </p:nvPr>
        </p:nvSpPr>
        <p:spPr/>
        <p:txBody>
          <a:bodyPr/>
          <a:lstStyle/>
          <a:p>
            <a:fld id="{4AF7AC81-DF20-49BA-AF5C-024280AB219C}" type="datetimeFigureOut">
              <a:rPr lang="en-US" smtClean="0">
                <a:solidFill>
                  <a:prstClr val="black">
                    <a:tint val="75000"/>
                  </a:prstClr>
                </a:solidFill>
              </a:rPr>
              <a:pPr/>
              <a:t>6/18/2020</a:t>
            </a:fld>
            <a:endParaRPr lang="en-US">
              <a:solidFill>
                <a:prstClr val="black">
                  <a:tint val="75000"/>
                </a:prstClr>
              </a:solidFill>
            </a:endParaRPr>
          </a:p>
        </p:txBody>
      </p:sp>
      <p:sp>
        <p:nvSpPr>
          <p:cNvPr id="8" name="Footer Placeholder 7">
            <a:extLst>
              <a:ext uri="{FF2B5EF4-FFF2-40B4-BE49-F238E27FC236}">
                <a16:creationId xmlns="" xmlns:a16="http://schemas.microsoft.com/office/drawing/2014/main" id="{753E3446-6A70-47F7-83DF-CF9FC564E1A3}"/>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 xmlns:a16="http://schemas.microsoft.com/office/drawing/2014/main" id="{B204E2B2-0041-4451-B827-523B67A84B34}"/>
              </a:ext>
            </a:extLst>
          </p:cNvPr>
          <p:cNvSpPr>
            <a:spLocks noGrp="1"/>
          </p:cNvSpPr>
          <p:nvPr>
            <p:ph type="sldNum" sz="quarter" idx="12"/>
          </p:nvPr>
        </p:nvSpPr>
        <p:spPr/>
        <p:txBody>
          <a:bodyPr/>
          <a:lstStyle/>
          <a:p>
            <a:fld id="{609AA76F-1D4C-45A4-B2B7-8853293D876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838384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0615C0E-07E4-4403-ADD9-102D08816E7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6AA82639-CBF5-4EC0-9537-8CAF1C95B40B}"/>
              </a:ext>
            </a:extLst>
          </p:cNvPr>
          <p:cNvSpPr>
            <a:spLocks noGrp="1"/>
          </p:cNvSpPr>
          <p:nvPr>
            <p:ph type="dt" sz="half" idx="10"/>
          </p:nvPr>
        </p:nvSpPr>
        <p:spPr/>
        <p:txBody>
          <a:bodyPr/>
          <a:lstStyle/>
          <a:p>
            <a:fld id="{4AF7AC81-DF20-49BA-AF5C-024280AB219C}" type="datetimeFigureOut">
              <a:rPr lang="en-US" smtClean="0">
                <a:solidFill>
                  <a:prstClr val="black">
                    <a:tint val="75000"/>
                  </a:prstClr>
                </a:solidFill>
              </a:rPr>
              <a:pPr/>
              <a:t>6/18/2020</a:t>
            </a:fld>
            <a:endParaRPr lang="en-US">
              <a:solidFill>
                <a:prstClr val="black">
                  <a:tint val="75000"/>
                </a:prstClr>
              </a:solidFill>
            </a:endParaRPr>
          </a:p>
        </p:txBody>
      </p:sp>
      <p:sp>
        <p:nvSpPr>
          <p:cNvPr id="4" name="Footer Placeholder 3">
            <a:extLst>
              <a:ext uri="{FF2B5EF4-FFF2-40B4-BE49-F238E27FC236}">
                <a16:creationId xmlns="" xmlns:a16="http://schemas.microsoft.com/office/drawing/2014/main" id="{7C9C38FE-4011-4FAB-8604-82E70A7EDBBA}"/>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 xmlns:a16="http://schemas.microsoft.com/office/drawing/2014/main" id="{BB08747B-38EF-4C58-ADB1-541085949AB8}"/>
              </a:ext>
            </a:extLst>
          </p:cNvPr>
          <p:cNvSpPr>
            <a:spLocks noGrp="1"/>
          </p:cNvSpPr>
          <p:nvPr>
            <p:ph type="sldNum" sz="quarter" idx="12"/>
          </p:nvPr>
        </p:nvSpPr>
        <p:spPr/>
        <p:txBody>
          <a:bodyPr/>
          <a:lstStyle/>
          <a:p>
            <a:fld id="{609AA76F-1D4C-45A4-B2B7-8853293D876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284051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777F0B07-D417-4CD3-B0A3-2B211C3C64E4}"/>
              </a:ext>
            </a:extLst>
          </p:cNvPr>
          <p:cNvSpPr>
            <a:spLocks noGrp="1"/>
          </p:cNvSpPr>
          <p:nvPr>
            <p:ph type="dt" sz="half" idx="10"/>
          </p:nvPr>
        </p:nvSpPr>
        <p:spPr/>
        <p:txBody>
          <a:bodyPr/>
          <a:lstStyle/>
          <a:p>
            <a:fld id="{4AF7AC81-DF20-49BA-AF5C-024280AB219C}" type="datetimeFigureOut">
              <a:rPr lang="en-US" smtClean="0">
                <a:solidFill>
                  <a:prstClr val="black">
                    <a:tint val="75000"/>
                  </a:prstClr>
                </a:solidFill>
              </a:rPr>
              <a:pPr/>
              <a:t>6/18/2020</a:t>
            </a:fld>
            <a:endParaRPr lang="en-US">
              <a:solidFill>
                <a:prstClr val="black">
                  <a:tint val="75000"/>
                </a:prstClr>
              </a:solidFill>
            </a:endParaRPr>
          </a:p>
        </p:txBody>
      </p:sp>
      <p:sp>
        <p:nvSpPr>
          <p:cNvPr id="3" name="Footer Placeholder 2">
            <a:extLst>
              <a:ext uri="{FF2B5EF4-FFF2-40B4-BE49-F238E27FC236}">
                <a16:creationId xmlns="" xmlns:a16="http://schemas.microsoft.com/office/drawing/2014/main" id="{F63720BA-9684-4D35-A750-AF8403B9443E}"/>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 xmlns:a16="http://schemas.microsoft.com/office/drawing/2014/main" id="{CCA2A718-231F-445C-924E-08EC979CCC8D}"/>
              </a:ext>
            </a:extLst>
          </p:cNvPr>
          <p:cNvSpPr>
            <a:spLocks noGrp="1"/>
          </p:cNvSpPr>
          <p:nvPr>
            <p:ph type="sldNum" sz="quarter" idx="12"/>
          </p:nvPr>
        </p:nvSpPr>
        <p:spPr/>
        <p:txBody>
          <a:bodyPr/>
          <a:lstStyle/>
          <a:p>
            <a:fld id="{609AA76F-1D4C-45A4-B2B7-8853293D876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31703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8C92F09-D3F9-4D39-8370-0F46867FA90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37D0DB60-9E12-4B7B-A6B6-5C2A1945E0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5EE3408A-B2AE-4993-A579-F2FBB527E9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79CEE9A9-3D66-46AF-BD0A-5632A1FBE89B}"/>
              </a:ext>
            </a:extLst>
          </p:cNvPr>
          <p:cNvSpPr>
            <a:spLocks noGrp="1"/>
          </p:cNvSpPr>
          <p:nvPr>
            <p:ph type="dt" sz="half" idx="10"/>
          </p:nvPr>
        </p:nvSpPr>
        <p:spPr/>
        <p:txBody>
          <a:bodyPr/>
          <a:lstStyle/>
          <a:p>
            <a:fld id="{4AF7AC81-DF20-49BA-AF5C-024280AB219C}" type="datetimeFigureOut">
              <a:rPr lang="en-US" smtClean="0">
                <a:solidFill>
                  <a:prstClr val="black">
                    <a:tint val="75000"/>
                  </a:prstClr>
                </a:solidFill>
              </a:rPr>
              <a:pPr/>
              <a:t>6/18/2020</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D07D40CE-C5B5-4F68-9D64-6DFC340BED67}"/>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459ED88A-59FA-4233-A659-B30C73D15F61}"/>
              </a:ext>
            </a:extLst>
          </p:cNvPr>
          <p:cNvSpPr>
            <a:spLocks noGrp="1"/>
          </p:cNvSpPr>
          <p:nvPr>
            <p:ph type="sldNum" sz="quarter" idx="12"/>
          </p:nvPr>
        </p:nvSpPr>
        <p:spPr/>
        <p:txBody>
          <a:bodyPr/>
          <a:lstStyle/>
          <a:p>
            <a:fld id="{609AA76F-1D4C-45A4-B2B7-8853293D876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145034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415ACDB-0787-4FF6-A6E7-6956FEBEF34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E0E8D95D-4D29-4808-B03B-3D0D331AD4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F25A01E2-1E74-48FA-934D-B8EFCD9EB0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FAD3E630-C485-4F2A-B0DD-DDC2AF3A4ADC}"/>
              </a:ext>
            </a:extLst>
          </p:cNvPr>
          <p:cNvSpPr>
            <a:spLocks noGrp="1"/>
          </p:cNvSpPr>
          <p:nvPr>
            <p:ph type="dt" sz="half" idx="10"/>
          </p:nvPr>
        </p:nvSpPr>
        <p:spPr/>
        <p:txBody>
          <a:bodyPr/>
          <a:lstStyle/>
          <a:p>
            <a:fld id="{4AF7AC81-DF20-49BA-AF5C-024280AB219C}" type="datetimeFigureOut">
              <a:rPr lang="en-US" smtClean="0">
                <a:solidFill>
                  <a:prstClr val="black">
                    <a:tint val="75000"/>
                  </a:prstClr>
                </a:solidFill>
              </a:rPr>
              <a:pPr/>
              <a:t>6/18/2020</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67B850B3-840C-45FA-B59B-EBF9CF0C809E}"/>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DAB13E02-3C52-417A-A8F1-2CF7E598D943}"/>
              </a:ext>
            </a:extLst>
          </p:cNvPr>
          <p:cNvSpPr>
            <a:spLocks noGrp="1"/>
          </p:cNvSpPr>
          <p:nvPr>
            <p:ph type="sldNum" sz="quarter" idx="12"/>
          </p:nvPr>
        </p:nvSpPr>
        <p:spPr/>
        <p:txBody>
          <a:bodyPr/>
          <a:lstStyle/>
          <a:p>
            <a:fld id="{609AA76F-1D4C-45A4-B2B7-8853293D876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81411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F9F28A2-FBD9-40D3-A828-44B0473E8C1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61814D92-CBA0-4C4F-AF47-7E892018754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90D1C3B6-2D72-4551-8E11-023A504647CE}"/>
              </a:ext>
            </a:extLst>
          </p:cNvPr>
          <p:cNvSpPr>
            <a:spLocks noGrp="1"/>
          </p:cNvSpPr>
          <p:nvPr>
            <p:ph type="dt" sz="half" idx="10"/>
          </p:nvPr>
        </p:nvSpPr>
        <p:spPr/>
        <p:txBody>
          <a:bodyPr/>
          <a:lstStyle/>
          <a:p>
            <a:fld id="{4AF7AC81-DF20-49BA-AF5C-024280AB219C}" type="datetimeFigureOut">
              <a:rPr lang="en-US" smtClean="0">
                <a:solidFill>
                  <a:prstClr val="black">
                    <a:tint val="75000"/>
                  </a:prstClr>
                </a:solidFill>
              </a:rPr>
              <a:pPr/>
              <a:t>6/18/2020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F25C9DAD-0ABA-4A73-9FED-4E1A621BAFD4}"/>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F8C04203-591C-44A7-9038-39A37651390D}"/>
              </a:ext>
            </a:extLst>
          </p:cNvPr>
          <p:cNvSpPr>
            <a:spLocks noGrp="1"/>
          </p:cNvSpPr>
          <p:nvPr>
            <p:ph type="sldNum" sz="quarter" idx="12"/>
          </p:nvPr>
        </p:nvSpPr>
        <p:spPr/>
        <p:txBody>
          <a:bodyPr/>
          <a:lstStyle/>
          <a:p>
            <a:fld id="{609AA76F-1D4C-45A4-B2B7-8853293D876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21767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DA673F6B-004E-45E4-991C-722AEA13CAD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3A0592BC-FB83-410D-A511-4BF1C2571BD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297EA340-D2E1-4E2B-9E1E-EB039759370D}"/>
              </a:ext>
            </a:extLst>
          </p:cNvPr>
          <p:cNvSpPr>
            <a:spLocks noGrp="1"/>
          </p:cNvSpPr>
          <p:nvPr>
            <p:ph type="dt" sz="half" idx="10"/>
          </p:nvPr>
        </p:nvSpPr>
        <p:spPr/>
        <p:txBody>
          <a:bodyPr/>
          <a:lstStyle/>
          <a:p>
            <a:fld id="{4AF7AC81-DF20-49BA-AF5C-024280AB219C}" type="datetimeFigureOut">
              <a:rPr lang="en-US" smtClean="0">
                <a:solidFill>
                  <a:prstClr val="black">
                    <a:tint val="75000"/>
                  </a:prstClr>
                </a:solidFill>
              </a:rPr>
              <a:pPr/>
              <a:t>6/18/2020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114772F3-B6B2-4EF4-89AE-391105139878}"/>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90C21326-95BF-4E44-A3D2-B4BE9458F158}"/>
              </a:ext>
            </a:extLst>
          </p:cNvPr>
          <p:cNvSpPr>
            <a:spLocks noGrp="1"/>
          </p:cNvSpPr>
          <p:nvPr>
            <p:ph type="sldNum" sz="quarter" idx="12"/>
          </p:nvPr>
        </p:nvSpPr>
        <p:spPr/>
        <p:txBody>
          <a:bodyPr/>
          <a:lstStyle/>
          <a:p>
            <a:fld id="{609AA76F-1D4C-45A4-B2B7-8853293D8766}"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736988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0" name="Freeform 7"/>
          <p:cNvSpPr/>
          <p:nvPr/>
        </p:nvSpPr>
        <p:spPr bwMode="auto">
          <a:xfrm>
            <a:off x="0" y="1"/>
            <a:ext cx="12192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10000" y="2951396"/>
            <a:ext cx="10561418" cy="1468800"/>
          </a:xfrm>
        </p:spPr>
        <p:txBody>
          <a:bodyPr anchor="b"/>
          <a:lstStyle>
            <a:lvl1pPr algn="r">
              <a:defRPr sz="4800" b="1" cap="none"/>
            </a:lvl1pPr>
          </a:lstStyle>
          <a:p>
            <a:r>
              <a:rPr lang="en-US" smtClean="0"/>
              <a:t>Click to edit Master title style</a:t>
            </a:r>
            <a:endParaRPr lang="en-US" dirty="0"/>
          </a:p>
        </p:txBody>
      </p:sp>
      <p:sp>
        <p:nvSpPr>
          <p:cNvPr id="3" name="Text Placeholder 2"/>
          <p:cNvSpPr>
            <a:spLocks noGrp="1"/>
          </p:cNvSpPr>
          <p:nvPr>
            <p:ph type="body" idx="1"/>
          </p:nvPr>
        </p:nvSpPr>
        <p:spPr>
          <a:xfrm>
            <a:off x="810000" y="5281201"/>
            <a:ext cx="10561418"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28D574-2ADC-4B08-A215-E4DE28F33DCE}" type="datetime1">
              <a:rPr lang="en-US" smtClean="0"/>
              <a:t>6/18/2020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18712" y="2222287"/>
            <a:ext cx="5185873" cy="363876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7415" y="2222287"/>
            <a:ext cx="5194583" cy="3638764"/>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59ACE65-F73F-4B55-AF1F-A37A5E62FAC3}" type="datetime1">
              <a:rPr lang="en-US" smtClean="0"/>
              <a:t>6/18/2020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14728" y="2174875"/>
            <a:ext cx="5189857"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14729" y="2751138"/>
            <a:ext cx="5189856" cy="3109913"/>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7415" y="2174875"/>
            <a:ext cx="519458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7415" y="2751138"/>
            <a:ext cx="5194583" cy="3109913"/>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08D91CA-6503-4DA7-8150-A668D24CC0EC}" type="datetime1">
              <a:rPr lang="en-US" smtClean="0"/>
              <a:t>6/18/2020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6"/>
          <p:cNvSpPr/>
          <p:nvPr/>
        </p:nvSpPr>
        <p:spPr bwMode="auto">
          <a:xfrm>
            <a:off x="0" y="0"/>
            <a:ext cx="12192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1A9DBD0-9285-4397-BF84-6E72D61FC32F}" type="datetime1">
              <a:rPr lang="en-US" smtClean="0"/>
              <a:t>6/18/2020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117F25-62B2-47AC-9490-AF038AC3F734}" type="datetime1">
              <a:rPr lang="en-US" smtClean="0"/>
              <a:t>6/18/2020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Freeform 6"/>
          <p:cNvSpPr>
            <a:spLocks noChangeAspect="1"/>
          </p:cNvSpPr>
          <p:nvPr/>
        </p:nvSpPr>
        <p:spPr bwMode="auto">
          <a:xfrm>
            <a:off x="1073151" y="446087"/>
            <a:ext cx="3547533"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073151" y="446088"/>
            <a:ext cx="3547533" cy="1618396"/>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4855633" y="446088"/>
            <a:ext cx="6252633" cy="5414963"/>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73151" y="2260738"/>
            <a:ext cx="3547533"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BC05DE5-F3B9-4D09-B1AB-839834202AF9}" type="datetime1">
              <a:rPr lang="en-US" smtClean="0"/>
              <a:t>6/18/2020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4728" y="727522"/>
            <a:ext cx="4852988" cy="1617163"/>
          </a:xfrm>
        </p:spPr>
        <p:txBody>
          <a:bodyPr anchor="b">
            <a:normAutofit/>
          </a:bodyPr>
          <a:lstStyle>
            <a:lvl1pPr algn="l">
              <a:defRPr sz="2400" b="0"/>
            </a:lvl1pPr>
          </a:lstStyle>
          <a:p>
            <a:r>
              <a:rPr lang="en-US" smtClean="0"/>
              <a:t>Click to edit Master title style</a:t>
            </a:r>
            <a:endParaRPr lang="en-US" dirty="0"/>
          </a:p>
        </p:txBody>
      </p:sp>
      <p:sp>
        <p:nvSpPr>
          <p:cNvPr id="9" name="Picture Placeholder 11"/>
          <p:cNvSpPr>
            <a:spLocks noGrp="1" noChangeAspect="1"/>
          </p:cNvSpPr>
          <p:nvPr>
            <p:ph type="pic" sz="quarter" idx="13"/>
          </p:nvPr>
        </p:nvSpPr>
        <p:spPr bwMode="auto">
          <a:xfrm>
            <a:off x="6098117" y="0"/>
            <a:ext cx="6093883"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en-US" smtClean="0"/>
              <a:t>Click icon to add picture</a:t>
            </a:r>
            <a:endParaRPr lang="en-US" dirty="0"/>
          </a:p>
        </p:txBody>
      </p:sp>
      <p:sp>
        <p:nvSpPr>
          <p:cNvPr id="4" name="Text Placeholder 3"/>
          <p:cNvSpPr>
            <a:spLocks noGrp="1"/>
          </p:cNvSpPr>
          <p:nvPr>
            <p:ph type="body" sz="half" idx="2"/>
          </p:nvPr>
        </p:nvSpPr>
        <p:spPr>
          <a:xfrm>
            <a:off x="814728" y="2344684"/>
            <a:ext cx="485298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885810" y="6041362"/>
            <a:ext cx="976879" cy="365125"/>
          </a:xfrm>
        </p:spPr>
        <p:txBody>
          <a:bodyPr/>
          <a:lstStyle/>
          <a:p>
            <a:fld id="{6778BC3C-A524-4875-8006-3C2512E59398}" type="datetime1">
              <a:rPr lang="en-US" smtClean="0"/>
              <a:t>6/18/2020</a:t>
            </a:fld>
            <a:endParaRPr lang="en-US" dirty="0"/>
          </a:p>
        </p:txBody>
      </p:sp>
      <p:sp>
        <p:nvSpPr>
          <p:cNvPr id="6" name="Footer Placeholder 5"/>
          <p:cNvSpPr>
            <a:spLocks noGrp="1"/>
          </p:cNvSpPr>
          <p:nvPr>
            <p:ph type="ftr" sz="quarter" idx="11"/>
          </p:nvPr>
        </p:nvSpPr>
        <p:spPr>
          <a:xfrm>
            <a:off x="590396" y="6041362"/>
            <a:ext cx="3295413" cy="365125"/>
          </a:xfrm>
        </p:spPr>
        <p:txBody>
          <a:bodyPr/>
          <a:lstStyle/>
          <a:p>
            <a:endParaRPr lang="en-US" dirty="0"/>
          </a:p>
        </p:txBody>
      </p:sp>
      <p:sp>
        <p:nvSpPr>
          <p:cNvPr id="7" name="Slide Number Placeholder 6"/>
          <p:cNvSpPr>
            <a:spLocks noGrp="1"/>
          </p:cNvSpPr>
          <p:nvPr>
            <p:ph type="sldNum" sz="quarter" idx="12"/>
          </p:nvPr>
        </p:nvSpPr>
        <p:spPr>
          <a:xfrm>
            <a:off x="4862689" y="5915888"/>
            <a:ext cx="1062155" cy="490599"/>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0000" y="447188"/>
            <a:ext cx="10571998"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10000" y="2184401"/>
            <a:ext cx="10563285"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3"/>
          </p:nvPr>
        </p:nvSpPr>
        <p:spPr>
          <a:xfrm>
            <a:off x="451514" y="6041362"/>
            <a:ext cx="8644320" cy="365125"/>
          </a:xfrm>
          <a:prstGeom prst="rect">
            <a:avLst/>
          </a:prstGeom>
        </p:spPr>
        <p:txBody>
          <a:bodyPr vert="horz" lIns="91440" tIns="45720" rIns="91440" bIns="45720" rtlCol="0" anchor="b"/>
          <a:lstStyle>
            <a:lvl1pPr algn="l">
              <a:defRPr sz="900">
                <a:solidFill>
                  <a:schemeClr val="tx1"/>
                </a:solidFill>
              </a:defRPr>
            </a:lvl1pPr>
          </a:lstStyle>
          <a:p>
            <a:endParaRPr lang="en-US" dirty="0"/>
          </a:p>
        </p:txBody>
      </p:sp>
      <p:sp>
        <p:nvSpPr>
          <p:cNvPr id="4" name="Date Placeholder 3"/>
          <p:cNvSpPr>
            <a:spLocks noGrp="1"/>
          </p:cNvSpPr>
          <p:nvPr>
            <p:ph type="dt" sz="half" idx="2"/>
          </p:nvPr>
        </p:nvSpPr>
        <p:spPr>
          <a:xfrm>
            <a:off x="9334626" y="6041362"/>
            <a:ext cx="1343706" cy="365125"/>
          </a:xfrm>
          <a:prstGeom prst="rect">
            <a:avLst/>
          </a:prstGeom>
        </p:spPr>
        <p:txBody>
          <a:bodyPr vert="horz" lIns="91440" tIns="45720" rIns="91440" bIns="45720" rtlCol="0" anchor="b"/>
          <a:lstStyle>
            <a:lvl1pPr algn="r">
              <a:defRPr sz="900">
                <a:solidFill>
                  <a:schemeClr val="tx1"/>
                </a:solidFill>
              </a:defRPr>
            </a:lvl1pPr>
          </a:lstStyle>
          <a:p>
            <a:fld id="{42A55343-8855-4660-91B2-0A0E4AF919C8}" type="datetime1">
              <a:rPr lang="en-US" smtClean="0"/>
              <a:t>6/18/2020</a:t>
            </a:fld>
            <a:endParaRPr lang="en-US" dirty="0"/>
          </a:p>
        </p:txBody>
      </p:sp>
      <p:sp>
        <p:nvSpPr>
          <p:cNvPr id="6" name="Slide Number Placeholder 5"/>
          <p:cNvSpPr>
            <a:spLocks noGrp="1"/>
          </p:cNvSpPr>
          <p:nvPr>
            <p:ph type="sldNum" sz="quarter" idx="4"/>
          </p:nvPr>
        </p:nvSpPr>
        <p:spPr>
          <a:xfrm>
            <a:off x="10678331" y="5915888"/>
            <a:ext cx="1062155" cy="490599"/>
          </a:xfrm>
          <a:prstGeom prst="rect">
            <a:avLst/>
          </a:prstGeom>
        </p:spPr>
        <p:txBody>
          <a:bodyPr vert="horz" lIns="91440" tIns="45720" rIns="91440" bIns="10800" rtlCol="0" anchor="b"/>
          <a:lstStyle>
            <a:lvl1pPr algn="r">
              <a:defRPr sz="2000">
                <a:solidFill>
                  <a:schemeClr val="accent1"/>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3" r:id="rId9"/>
    <p:sldLayoutId id="2147483657" r:id="rId10"/>
    <p:sldLayoutId id="2147483666" r:id="rId11"/>
    <p:sldLayoutId id="2147483661" r:id="rId12"/>
    <p:sldLayoutId id="2147483658" r:id="rId13"/>
    <p:sldLayoutId id="2147483659" r:id="rId14"/>
  </p:sldLayoutIdLst>
  <p:hf sldNum="0" hdr="0" ftr="0" dt="0"/>
  <p:txStyles>
    <p:titleStyle>
      <a:lvl1pPr algn="l" defTabSz="457200" rtl="0" eaLnBrk="1" latinLnBrk="0" hangingPunct="1">
        <a:spcBef>
          <a:spcPct val="0"/>
        </a:spcBef>
        <a:buNone/>
        <a:defRPr sz="4000" b="1" kern="1200">
          <a:solidFill>
            <a:srgbClr val="FEFEFE"/>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813525"/>
      </p:ext>
    </p:extLst>
  </p:cSld>
  <p:clrMap bg1="lt1" tx1="dk1" bg2="lt2" tx2="dk2" accent1="accent1" accent2="accent2" accent3="accent3" accent4="accent4" accent5="accent5" accent6="accent6" hlink="hlink" folHlink="folHlink"/>
  <p:sldLayoutIdLst>
    <p:sldLayoutId id="2147483668"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90DC7044-9B02-4BDB-A192-F20067D1C59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57C9B54B-DB3E-49FD-905C-7DF7F15E73B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F0711FE0-E496-424D-AB06-26048694549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4AF7AC81-DF20-49BA-AF5C-024280AB219C}" type="datetimeFigureOut">
              <a:rPr lang="en-US" smtClean="0">
                <a:solidFill>
                  <a:prstClr val="black">
                    <a:tint val="75000"/>
                  </a:prstClr>
                </a:solidFill>
              </a:rPr>
              <a:pPr defTabSz="914400"/>
              <a:t>6/18/2020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175FBC52-A88A-4246-B8C0-0B8683280C8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E9227D57-41FC-4010-9BD5-47AB0B70977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609AA76F-1D4C-45A4-B2B7-8853293D8766}" type="slidenum">
              <a:rPr lang="en-US" smtClean="0">
                <a:solidFill>
                  <a:prstClr val="black">
                    <a:tint val="75000"/>
                  </a:prstClr>
                </a:solidFill>
              </a:rPr>
              <a:pPr defTabSz="914400"/>
              <a:t>‹#›</a:t>
            </a:fld>
            <a:endParaRPr lang="en-US">
              <a:solidFill>
                <a:prstClr val="black">
                  <a:tint val="75000"/>
                </a:prstClr>
              </a:solidFill>
            </a:endParaRPr>
          </a:p>
        </p:txBody>
      </p:sp>
    </p:spTree>
    <p:extLst>
      <p:ext uri="{BB962C8B-B14F-4D97-AF65-F5344CB8AC3E}">
        <p14:creationId xmlns:p14="http://schemas.microsoft.com/office/powerpoint/2010/main" val="1580965653"/>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ddc.dc.gov/page/dd-council-meeting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5.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hyperlink" Target="mailto:alison.whyte@dc.gov"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hyperlink" Target="mailto:Jessica.hunt@dc.gov" TargetMode="Externa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mailto:alison.whyte@dc.gov"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10001" y="1164567"/>
            <a:ext cx="10572000" cy="3255632"/>
          </a:xfrm>
        </p:spPr>
        <p:txBody>
          <a:bodyPr>
            <a:normAutofit fontScale="90000"/>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Welcome to the DC Developmental Disabilities Council </a:t>
            </a:r>
            <a:r>
              <a:rPr lang="en-US" dirty="0"/>
              <a:t>Meeting</a:t>
            </a:r>
            <a:r>
              <a:rPr lang="en-US" dirty="0" smtClean="0"/>
              <a:t>!</a:t>
            </a:r>
            <a:br>
              <a:rPr lang="en-US" dirty="0" smtClean="0"/>
            </a:br>
            <a:r>
              <a:rPr lang="en-US" dirty="0" smtClean="0"/>
              <a:t/>
            </a:r>
            <a:br>
              <a:rPr lang="en-US" dirty="0" smtClean="0"/>
            </a:br>
            <a:r>
              <a:rPr lang="en-US" sz="4000" dirty="0" smtClean="0"/>
              <a:t>Thursday</a:t>
            </a:r>
            <a:r>
              <a:rPr lang="en-US" sz="4000" dirty="0"/>
              <a:t>, June 18, 2020, </a:t>
            </a:r>
            <a:r>
              <a:rPr lang="en-US" sz="4000" dirty="0" smtClean="0"/>
              <a:t>3-5pm</a:t>
            </a:r>
            <a:r>
              <a:rPr lang="en-US" sz="1800" dirty="0" smtClean="0">
                <a:solidFill>
                  <a:schemeClr val="bg1"/>
                </a:solidFill>
              </a:rPr>
              <a:t> </a:t>
            </a:r>
            <a:endParaRPr lang="en-US" dirty="0"/>
          </a:p>
        </p:txBody>
      </p:sp>
      <p:sp>
        <p:nvSpPr>
          <p:cNvPr id="3" name="Subtitle 2"/>
          <p:cNvSpPr>
            <a:spLocks noGrp="1"/>
          </p:cNvSpPr>
          <p:nvPr>
            <p:ph type="subTitle" idx="1"/>
          </p:nvPr>
        </p:nvSpPr>
        <p:spPr>
          <a:xfrm>
            <a:off x="810001" y="5332604"/>
            <a:ext cx="10572000" cy="1344241"/>
          </a:xfrm>
        </p:spPr>
        <p:txBody>
          <a:bodyPr>
            <a:normAutofit fontScale="85000" lnSpcReduction="10000"/>
          </a:bodyPr>
          <a:lstStyle/>
          <a:p>
            <a:r>
              <a:rPr lang="en-US" dirty="0" err="1" smtClean="0"/>
              <a:t>Webex</a:t>
            </a:r>
            <a:r>
              <a:rPr lang="en-US" dirty="0" smtClean="0"/>
              <a:t> Link: </a:t>
            </a:r>
            <a:r>
              <a:rPr lang="en-US" u="sng" dirty="0"/>
              <a:t>https://dcnet.webex.com/dcnet/onstage/g.php?MTID=e056740d72c824e98bf38a785db40d7c4</a:t>
            </a:r>
            <a:endParaRPr lang="en-US" dirty="0"/>
          </a:p>
          <a:p>
            <a:r>
              <a:rPr lang="en-US" dirty="0" smtClean="0"/>
              <a:t>Password: DDC2020</a:t>
            </a:r>
          </a:p>
          <a:p>
            <a:r>
              <a:rPr lang="en-US" dirty="0" smtClean="0"/>
              <a:t>Join by phone only: 202-860-2110, passcode: </a:t>
            </a:r>
            <a:r>
              <a:rPr lang="en-US" dirty="0"/>
              <a:t>160 384 </a:t>
            </a:r>
            <a:r>
              <a:rPr lang="en-US" dirty="0" smtClean="0"/>
              <a:t>2688</a:t>
            </a:r>
          </a:p>
          <a:p>
            <a:r>
              <a:rPr lang="en-US" dirty="0">
                <a:hlinkClick r:id="rId3"/>
              </a:rPr>
              <a:t>https://ddc.dc.gov/page/dd-council-meetings</a:t>
            </a:r>
            <a:endParaRPr lang="en-US" dirty="0" smtClean="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30596" y="-181153"/>
            <a:ext cx="2100824" cy="2202906"/>
          </a:xfrm>
          <a:prstGeom prst="rect">
            <a:avLst/>
          </a:prstGeom>
        </p:spPr>
      </p:pic>
    </p:spTree>
    <p:extLst>
      <p:ext uri="{BB962C8B-B14F-4D97-AF65-F5344CB8AC3E}">
        <p14:creationId xmlns:p14="http://schemas.microsoft.com/office/powerpoint/2010/main" val="39087345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object 6"/>
          <p:cNvSpPr/>
          <p:nvPr/>
        </p:nvSpPr>
        <p:spPr>
          <a:xfrm>
            <a:off x="0" y="0"/>
            <a:ext cx="12192000" cy="6858000"/>
          </a:xfrm>
          <a:custGeom>
            <a:avLst/>
            <a:gdLst/>
            <a:ahLst/>
            <a:cxnLst/>
            <a:rect l="l" t="t" r="r" b="b"/>
            <a:pathLst>
              <a:path w="12192000" h="6858000">
                <a:moveTo>
                  <a:pt x="0" y="6858000"/>
                </a:moveTo>
                <a:lnTo>
                  <a:pt x="0" y="0"/>
                </a:lnTo>
                <a:lnTo>
                  <a:pt x="12192000" y="0"/>
                </a:lnTo>
                <a:lnTo>
                  <a:pt x="12192000" y="6858000"/>
                </a:lnTo>
                <a:lnTo>
                  <a:pt x="0" y="6858000"/>
                </a:lnTo>
                <a:close/>
              </a:path>
            </a:pathLst>
          </a:custGeom>
          <a:solidFill>
            <a:srgbClr val="FFFFFF"/>
          </a:solidFill>
        </p:spPr>
        <p:txBody>
          <a:bodyPr wrap="square" lIns="0" tIns="0" rIns="0" bIns="0" rtlCol="0">
            <a:noAutofit/>
          </a:bodyPr>
          <a:lstStyle/>
          <a:p>
            <a:pPr defTabSz="914400"/>
            <a:endParaRPr>
              <a:solidFill>
                <a:prstClr val="black"/>
              </a:solidFill>
            </a:endParaRPr>
          </a:p>
        </p:txBody>
      </p:sp>
      <p:sp>
        <p:nvSpPr>
          <p:cNvPr id="2" name="text 1"/>
          <p:cNvSpPr txBox="1"/>
          <p:nvPr/>
        </p:nvSpPr>
        <p:spPr>
          <a:xfrm>
            <a:off x="4483883" y="708058"/>
            <a:ext cx="2975888" cy="606311"/>
          </a:xfrm>
          <a:prstGeom prst="rect">
            <a:avLst/>
          </a:prstGeom>
        </p:spPr>
        <p:txBody>
          <a:bodyPr vert="horz" wrap="none" lIns="0" tIns="0" rIns="0" bIns="0" rtlCol="0">
            <a:spAutoFit/>
          </a:bodyPr>
          <a:lstStyle/>
          <a:p>
            <a:pPr defTabSz="914400"/>
            <a:r>
              <a:rPr sz="3770" spc="10" dirty="0">
                <a:solidFill>
                  <a:prstClr val="black"/>
                </a:solidFill>
                <a:latin typeface="Arial"/>
                <a:cs typeface="Arial"/>
              </a:rPr>
              <a:t>DISCUSSION</a:t>
            </a:r>
            <a:endParaRPr sz="3700">
              <a:solidFill>
                <a:prstClr val="black"/>
              </a:solidFill>
              <a:latin typeface="Arial"/>
              <a:cs typeface="Arial"/>
            </a:endParaRPr>
          </a:p>
        </p:txBody>
      </p:sp>
      <p:sp>
        <p:nvSpPr>
          <p:cNvPr id="3" name="text 1"/>
          <p:cNvSpPr txBox="1"/>
          <p:nvPr/>
        </p:nvSpPr>
        <p:spPr>
          <a:xfrm>
            <a:off x="3581675" y="1823040"/>
            <a:ext cx="4724439" cy="414147"/>
          </a:xfrm>
          <a:prstGeom prst="rect">
            <a:avLst/>
          </a:prstGeom>
        </p:spPr>
        <p:txBody>
          <a:bodyPr vert="horz" wrap="none" lIns="0" tIns="0" rIns="0" bIns="0" rtlCol="0">
            <a:spAutoFit/>
          </a:bodyPr>
          <a:lstStyle/>
          <a:p>
            <a:pPr defTabSz="914400"/>
            <a:r>
              <a:rPr sz="2490" spc="10" dirty="0">
                <a:solidFill>
                  <a:prstClr val="black"/>
                </a:solidFill>
                <a:latin typeface="Arial"/>
                <a:cs typeface="Arial"/>
              </a:rPr>
              <a:t>PRINCIPLES AND GUIDELINES</a:t>
            </a:r>
            <a:endParaRPr sz="2400">
              <a:solidFill>
                <a:prstClr val="black"/>
              </a:solidFill>
              <a:latin typeface="Arial"/>
              <a:cs typeface="Arial"/>
            </a:endParaRPr>
          </a:p>
        </p:txBody>
      </p:sp>
      <p:sp>
        <p:nvSpPr>
          <p:cNvPr id="7" name="object 7"/>
          <p:cNvSpPr/>
          <p:nvPr/>
        </p:nvSpPr>
        <p:spPr>
          <a:xfrm>
            <a:off x="2389632" y="1469136"/>
            <a:ext cx="7117080" cy="79248"/>
          </a:xfrm>
          <a:custGeom>
            <a:avLst/>
            <a:gdLst/>
            <a:ahLst/>
            <a:cxnLst/>
            <a:rect l="l" t="t" r="r" b="b"/>
            <a:pathLst>
              <a:path w="7117080" h="79248">
                <a:moveTo>
                  <a:pt x="6096" y="73152"/>
                </a:moveTo>
                <a:lnTo>
                  <a:pt x="6096" y="6096"/>
                </a:lnTo>
                <a:lnTo>
                  <a:pt x="7110984" y="6096"/>
                </a:lnTo>
                <a:lnTo>
                  <a:pt x="7110984" y="73152"/>
                </a:lnTo>
                <a:lnTo>
                  <a:pt x="6096" y="73152"/>
                </a:lnTo>
                <a:close/>
              </a:path>
            </a:pathLst>
          </a:custGeom>
          <a:solidFill>
            <a:srgbClr val="000000"/>
          </a:solidFill>
          <a:ln w="12192">
            <a:solidFill>
              <a:srgbClr val="2F528F"/>
            </a:solidFill>
          </a:ln>
        </p:spPr>
        <p:txBody>
          <a:bodyPr wrap="square" lIns="0" tIns="0" rIns="0" bIns="0" rtlCol="0">
            <a:noAutofit/>
          </a:bodyPr>
          <a:lstStyle/>
          <a:p>
            <a:pPr defTabSz="914400"/>
            <a:endParaRPr>
              <a:solidFill>
                <a:prstClr val="black"/>
              </a:solidFill>
            </a:endParaRPr>
          </a:p>
        </p:txBody>
      </p:sp>
      <p:sp>
        <p:nvSpPr>
          <p:cNvPr id="4" name="text 1"/>
          <p:cNvSpPr txBox="1"/>
          <p:nvPr/>
        </p:nvSpPr>
        <p:spPr>
          <a:xfrm>
            <a:off x="874337" y="3411366"/>
            <a:ext cx="368850" cy="280306"/>
          </a:xfrm>
          <a:prstGeom prst="rect">
            <a:avLst/>
          </a:prstGeom>
        </p:spPr>
        <p:txBody>
          <a:bodyPr vert="horz" wrap="none" lIns="0" tIns="0" rIns="0" bIns="0" rtlCol="0">
            <a:spAutoFit/>
          </a:bodyPr>
          <a:lstStyle/>
          <a:p>
            <a:pPr defTabSz="914400"/>
            <a:r>
              <a:rPr sz="2000" spc="10" dirty="0">
                <a:solidFill>
                  <a:prstClr val="black"/>
                </a:solidFill>
                <a:latin typeface="Wingdings"/>
                <a:cs typeface="Wingdings"/>
              </a:rPr>
              <a:t></a:t>
            </a:r>
            <a:endParaRPr sz="2000">
              <a:solidFill>
                <a:prstClr val="black"/>
              </a:solidFill>
              <a:latin typeface="Wingdings"/>
              <a:cs typeface="Wingdings"/>
            </a:endParaRPr>
          </a:p>
        </p:txBody>
      </p:sp>
      <p:sp>
        <p:nvSpPr>
          <p:cNvPr id="5" name="text 1"/>
          <p:cNvSpPr txBox="1"/>
          <p:nvPr/>
        </p:nvSpPr>
        <p:spPr>
          <a:xfrm>
            <a:off x="1218761" y="3416932"/>
            <a:ext cx="8386950" cy="274993"/>
          </a:xfrm>
          <a:prstGeom prst="rect">
            <a:avLst/>
          </a:prstGeom>
        </p:spPr>
        <p:txBody>
          <a:bodyPr vert="horz" wrap="none" lIns="0" tIns="0" rIns="0" bIns="0" rtlCol="0">
            <a:spAutoFit/>
          </a:bodyPr>
          <a:lstStyle/>
          <a:p>
            <a:pPr defTabSz="914400"/>
            <a:r>
              <a:rPr sz="1670" spc="10" dirty="0">
                <a:solidFill>
                  <a:prstClr val="black"/>
                </a:solidFill>
                <a:latin typeface="Arial"/>
                <a:cs typeface="Arial"/>
              </a:rPr>
              <a:t>SHOULD PRINCIPLES AND GUIDELINES APPLY TO ALL AREAS OF THE DISTRICT?</a:t>
            </a:r>
            <a:endParaRPr sz="1600" dirty="0">
              <a:solidFill>
                <a:prstClr val="black"/>
              </a:solidFill>
              <a:latin typeface="Arial"/>
              <a:cs typeface="Arial"/>
            </a:endParaRPr>
          </a:p>
        </p:txBody>
      </p:sp>
      <p:sp>
        <p:nvSpPr>
          <p:cNvPr id="8" name="text 1"/>
          <p:cNvSpPr txBox="1"/>
          <p:nvPr/>
        </p:nvSpPr>
        <p:spPr>
          <a:xfrm>
            <a:off x="874337" y="4325766"/>
            <a:ext cx="368850" cy="280306"/>
          </a:xfrm>
          <a:prstGeom prst="rect">
            <a:avLst/>
          </a:prstGeom>
        </p:spPr>
        <p:txBody>
          <a:bodyPr vert="horz" wrap="none" lIns="0" tIns="0" rIns="0" bIns="0" rtlCol="0">
            <a:spAutoFit/>
          </a:bodyPr>
          <a:lstStyle/>
          <a:p>
            <a:pPr defTabSz="914400"/>
            <a:r>
              <a:rPr sz="2000" spc="10" dirty="0">
                <a:solidFill>
                  <a:prstClr val="black"/>
                </a:solidFill>
                <a:latin typeface="Wingdings"/>
                <a:cs typeface="Wingdings"/>
              </a:rPr>
              <a:t></a:t>
            </a:r>
            <a:endParaRPr sz="2000">
              <a:solidFill>
                <a:prstClr val="black"/>
              </a:solidFill>
              <a:latin typeface="Wingdings"/>
              <a:cs typeface="Wingdings"/>
            </a:endParaRPr>
          </a:p>
        </p:txBody>
      </p:sp>
      <p:sp>
        <p:nvSpPr>
          <p:cNvPr id="9" name="text 1"/>
          <p:cNvSpPr txBox="1"/>
          <p:nvPr/>
        </p:nvSpPr>
        <p:spPr>
          <a:xfrm>
            <a:off x="1218761" y="4331332"/>
            <a:ext cx="10151882" cy="513987"/>
          </a:xfrm>
          <a:prstGeom prst="rect">
            <a:avLst/>
          </a:prstGeom>
        </p:spPr>
        <p:txBody>
          <a:bodyPr vert="horz" wrap="none" lIns="0" tIns="0" rIns="0" bIns="0" rtlCol="0">
            <a:spAutoFit/>
          </a:bodyPr>
          <a:lstStyle/>
          <a:p>
            <a:pPr defTabSz="914400"/>
            <a:r>
              <a:rPr sz="1670" spc="10" dirty="0">
                <a:solidFill>
                  <a:prstClr val="black"/>
                </a:solidFill>
                <a:latin typeface="Arial"/>
                <a:cs typeface="Arial"/>
              </a:rPr>
              <a:t>SHOULD ADA ACCESS SOLUTIONS THAT </a:t>
            </a:r>
            <a:r>
              <a:rPr sz="1670" spc="10" dirty="0" smtClean="0">
                <a:solidFill>
                  <a:prstClr val="black"/>
                </a:solidFill>
                <a:latin typeface="Arial"/>
                <a:cs typeface="Arial"/>
              </a:rPr>
              <a:t>COMPLY </a:t>
            </a:r>
            <a:r>
              <a:rPr sz="1670" spc="10" dirty="0">
                <a:solidFill>
                  <a:prstClr val="black"/>
                </a:solidFill>
                <a:latin typeface="Arial"/>
                <a:cs typeface="Arial"/>
              </a:rPr>
              <a:t>WITH THE GUIDELINES BE APPROVED AT THE</a:t>
            </a:r>
            <a:endParaRPr sz="1670" dirty="0">
              <a:solidFill>
                <a:prstClr val="black"/>
              </a:solidFill>
              <a:latin typeface="Arial"/>
              <a:cs typeface="Arial"/>
            </a:endParaRPr>
          </a:p>
          <a:p>
            <a:pPr defTabSz="914400"/>
            <a:r>
              <a:rPr sz="1670" spc="10" dirty="0">
                <a:solidFill>
                  <a:prstClr val="black"/>
                </a:solidFill>
                <a:latin typeface="Arial"/>
                <a:cs typeface="Arial"/>
              </a:rPr>
              <a:t>STAFF LEVEL?</a:t>
            </a:r>
            <a:endParaRPr sz="1670" dirty="0">
              <a:solidFill>
                <a:prstClr val="black"/>
              </a:solidFill>
              <a:latin typeface="Arial"/>
              <a:cs typeface="Arial"/>
            </a:endParaRPr>
          </a:p>
        </p:txBody>
      </p:sp>
      <p:sp>
        <p:nvSpPr>
          <p:cNvPr id="10" name="text 1"/>
          <p:cNvSpPr txBox="1"/>
          <p:nvPr/>
        </p:nvSpPr>
        <p:spPr>
          <a:xfrm>
            <a:off x="874337" y="5544966"/>
            <a:ext cx="368850" cy="280306"/>
          </a:xfrm>
          <a:prstGeom prst="rect">
            <a:avLst/>
          </a:prstGeom>
        </p:spPr>
        <p:txBody>
          <a:bodyPr vert="horz" wrap="none" lIns="0" tIns="0" rIns="0" bIns="0" rtlCol="0">
            <a:spAutoFit/>
          </a:bodyPr>
          <a:lstStyle/>
          <a:p>
            <a:pPr defTabSz="914400"/>
            <a:r>
              <a:rPr sz="2000" spc="10" dirty="0">
                <a:solidFill>
                  <a:prstClr val="black"/>
                </a:solidFill>
                <a:latin typeface="Wingdings"/>
                <a:cs typeface="Wingdings"/>
              </a:rPr>
              <a:t></a:t>
            </a:r>
            <a:endParaRPr sz="2000">
              <a:solidFill>
                <a:prstClr val="black"/>
              </a:solidFill>
              <a:latin typeface="Wingdings"/>
              <a:cs typeface="Wingdings"/>
            </a:endParaRPr>
          </a:p>
        </p:txBody>
      </p:sp>
      <p:sp>
        <p:nvSpPr>
          <p:cNvPr id="11" name="text 1"/>
          <p:cNvSpPr txBox="1"/>
          <p:nvPr/>
        </p:nvSpPr>
        <p:spPr>
          <a:xfrm>
            <a:off x="1218761" y="5550532"/>
            <a:ext cx="10002735" cy="274994"/>
          </a:xfrm>
          <a:prstGeom prst="rect">
            <a:avLst/>
          </a:prstGeom>
        </p:spPr>
        <p:txBody>
          <a:bodyPr vert="horz" wrap="none" lIns="0" tIns="0" rIns="0" bIns="0" rtlCol="0">
            <a:spAutoFit/>
          </a:bodyPr>
          <a:lstStyle/>
          <a:p>
            <a:pPr defTabSz="914400"/>
            <a:r>
              <a:rPr sz="1640" spc="10" dirty="0">
                <a:solidFill>
                  <a:prstClr val="black"/>
                </a:solidFill>
                <a:latin typeface="Arial"/>
                <a:cs typeface="Arial"/>
              </a:rPr>
              <a:t>SHOULD SOLUTIONS THAT DON’T COMPLY WITH THE GUIDELINES REQUIRE FURTHER REVIEW?</a:t>
            </a:r>
            <a:endParaRPr sz="1600">
              <a:solidFill>
                <a:prstClr val="black"/>
              </a:solidFill>
              <a:latin typeface="Arial"/>
              <a:cs typeface="Arial"/>
            </a:endParaRPr>
          </a:p>
        </p:txBody>
      </p:sp>
      <p:sp>
        <p:nvSpPr>
          <p:cNvPr id="12" name="text 1"/>
          <p:cNvSpPr txBox="1"/>
          <p:nvPr/>
        </p:nvSpPr>
        <p:spPr>
          <a:xfrm>
            <a:off x="11186160" y="6476428"/>
            <a:ext cx="77266" cy="152400"/>
          </a:xfrm>
          <a:prstGeom prst="rect">
            <a:avLst/>
          </a:prstGeom>
        </p:spPr>
        <p:txBody>
          <a:bodyPr vert="horz" wrap="none" lIns="0" tIns="0" rIns="0" bIns="0" rtlCol="0">
            <a:spAutoFit/>
          </a:bodyPr>
          <a:lstStyle/>
          <a:p>
            <a:pPr defTabSz="914400"/>
            <a:r>
              <a:rPr sz="1200" spc="10" dirty="0">
                <a:solidFill>
                  <a:srgbClr val="9B9B9B"/>
                </a:solidFill>
                <a:cs typeface="Calibri"/>
              </a:rPr>
              <a:t>4</a:t>
            </a:r>
            <a:endParaRPr sz="1200">
              <a:solidFill>
                <a:prstClr val="black"/>
              </a:solidFill>
              <a:cs typeface="Calibri"/>
            </a:endParaRPr>
          </a:p>
        </p:txBody>
      </p:sp>
    </p:spTree>
    <p:extLst>
      <p:ext uri="{BB962C8B-B14F-4D97-AF65-F5344CB8AC3E}">
        <p14:creationId xmlns:p14="http://schemas.microsoft.com/office/powerpoint/2010/main" val="40727126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p:cNvSpPr/>
          <p:nvPr/>
        </p:nvSpPr>
        <p:spPr>
          <a:xfrm>
            <a:off x="0" y="0"/>
            <a:ext cx="12192000" cy="6858000"/>
          </a:xfrm>
          <a:custGeom>
            <a:avLst/>
            <a:gdLst/>
            <a:ahLst/>
            <a:cxnLst/>
            <a:rect l="l" t="t" r="r" b="b"/>
            <a:pathLst>
              <a:path w="12192000" h="6858000">
                <a:moveTo>
                  <a:pt x="0" y="6858000"/>
                </a:moveTo>
                <a:lnTo>
                  <a:pt x="0" y="0"/>
                </a:lnTo>
                <a:lnTo>
                  <a:pt x="12192000" y="0"/>
                </a:lnTo>
                <a:lnTo>
                  <a:pt x="12192000" y="6858000"/>
                </a:lnTo>
                <a:lnTo>
                  <a:pt x="0" y="6858000"/>
                </a:lnTo>
                <a:close/>
              </a:path>
            </a:pathLst>
          </a:custGeom>
          <a:solidFill>
            <a:srgbClr val="FFFFFF"/>
          </a:solidFill>
        </p:spPr>
        <p:txBody>
          <a:bodyPr wrap="square" lIns="0" tIns="0" rIns="0" bIns="0" rtlCol="0">
            <a:noAutofit/>
          </a:bodyPr>
          <a:lstStyle/>
          <a:p>
            <a:pPr defTabSz="914400"/>
            <a:endParaRPr>
              <a:solidFill>
                <a:prstClr val="black"/>
              </a:solidFill>
            </a:endParaRPr>
          </a:p>
        </p:txBody>
      </p:sp>
      <p:sp>
        <p:nvSpPr>
          <p:cNvPr id="2" name="text 1"/>
          <p:cNvSpPr txBox="1"/>
          <p:nvPr/>
        </p:nvSpPr>
        <p:spPr>
          <a:xfrm>
            <a:off x="195760" y="175344"/>
            <a:ext cx="1902332" cy="414147"/>
          </a:xfrm>
          <a:prstGeom prst="rect">
            <a:avLst/>
          </a:prstGeom>
        </p:spPr>
        <p:txBody>
          <a:bodyPr vert="horz" wrap="none" lIns="0" tIns="0" rIns="0" bIns="0" rtlCol="0">
            <a:spAutoFit/>
          </a:bodyPr>
          <a:lstStyle/>
          <a:p>
            <a:pPr defTabSz="914400"/>
            <a:r>
              <a:rPr sz="2490" spc="10" dirty="0">
                <a:solidFill>
                  <a:prstClr val="black"/>
                </a:solidFill>
                <a:latin typeface="Arial"/>
                <a:cs typeface="Arial"/>
              </a:rPr>
              <a:t>PRINCIPLES</a:t>
            </a:r>
            <a:endParaRPr sz="2400">
              <a:solidFill>
                <a:prstClr val="black"/>
              </a:solidFill>
              <a:latin typeface="Arial"/>
              <a:cs typeface="Arial"/>
            </a:endParaRPr>
          </a:p>
        </p:txBody>
      </p:sp>
      <p:sp>
        <p:nvSpPr>
          <p:cNvPr id="3" name="text 1"/>
          <p:cNvSpPr txBox="1"/>
          <p:nvPr/>
        </p:nvSpPr>
        <p:spPr>
          <a:xfrm>
            <a:off x="11186160" y="6476428"/>
            <a:ext cx="77266" cy="152400"/>
          </a:xfrm>
          <a:prstGeom prst="rect">
            <a:avLst/>
          </a:prstGeom>
        </p:spPr>
        <p:txBody>
          <a:bodyPr vert="horz" wrap="none" lIns="0" tIns="0" rIns="0" bIns="0" rtlCol="0">
            <a:spAutoFit/>
          </a:bodyPr>
          <a:lstStyle/>
          <a:p>
            <a:pPr defTabSz="914400"/>
            <a:r>
              <a:rPr sz="1200" spc="10" dirty="0">
                <a:solidFill>
                  <a:srgbClr val="9B9B9B"/>
                </a:solidFill>
                <a:cs typeface="Calibri"/>
              </a:rPr>
              <a:t>5</a:t>
            </a:r>
            <a:endParaRPr sz="1200">
              <a:solidFill>
                <a:prstClr val="black"/>
              </a:solidFill>
              <a:cs typeface="Calibri"/>
            </a:endParaRPr>
          </a:p>
        </p:txBody>
      </p:sp>
      <p:sp>
        <p:nvSpPr>
          <p:cNvPr id="9" name="object 9"/>
          <p:cNvSpPr/>
          <p:nvPr/>
        </p:nvSpPr>
        <p:spPr>
          <a:xfrm>
            <a:off x="838200" y="5137150"/>
            <a:ext cx="4814938" cy="1219200"/>
          </a:xfrm>
          <a:custGeom>
            <a:avLst/>
            <a:gdLst/>
            <a:ahLst/>
            <a:cxnLst/>
            <a:rect l="l" t="t" r="r" b="b"/>
            <a:pathLst>
              <a:path w="4814938" h="1219200">
                <a:moveTo>
                  <a:pt x="0" y="1219200"/>
                </a:moveTo>
                <a:lnTo>
                  <a:pt x="0" y="0"/>
                </a:lnTo>
                <a:lnTo>
                  <a:pt x="4814938" y="0"/>
                </a:lnTo>
                <a:lnTo>
                  <a:pt x="4814938" y="1219200"/>
                </a:lnTo>
                <a:lnTo>
                  <a:pt x="0" y="12192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0" name="object 10"/>
          <p:cNvSpPr/>
          <p:nvPr/>
        </p:nvSpPr>
        <p:spPr>
          <a:xfrm>
            <a:off x="831850" y="5124450"/>
            <a:ext cx="12700" cy="1257300"/>
          </a:xfrm>
          <a:custGeom>
            <a:avLst/>
            <a:gdLst/>
            <a:ahLst/>
            <a:cxnLst/>
            <a:rect l="l" t="t" r="r" b="b"/>
            <a:pathLst>
              <a:path w="12700" h="1257300">
                <a:moveTo>
                  <a:pt x="6350" y="6350"/>
                </a:moveTo>
                <a:lnTo>
                  <a:pt x="6350" y="12509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1" name="object 11"/>
          <p:cNvSpPr/>
          <p:nvPr/>
        </p:nvSpPr>
        <p:spPr>
          <a:xfrm>
            <a:off x="5646784" y="5124450"/>
            <a:ext cx="12700" cy="1257300"/>
          </a:xfrm>
          <a:custGeom>
            <a:avLst/>
            <a:gdLst/>
            <a:ahLst/>
            <a:cxnLst/>
            <a:rect l="l" t="t" r="r" b="b"/>
            <a:pathLst>
              <a:path w="12700" h="1257300">
                <a:moveTo>
                  <a:pt x="6350" y="6350"/>
                </a:moveTo>
                <a:lnTo>
                  <a:pt x="6350" y="12509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2" name="object 12"/>
          <p:cNvSpPr/>
          <p:nvPr/>
        </p:nvSpPr>
        <p:spPr>
          <a:xfrm>
            <a:off x="825500" y="5130800"/>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3" name="object 13"/>
          <p:cNvSpPr/>
          <p:nvPr/>
        </p:nvSpPr>
        <p:spPr>
          <a:xfrm>
            <a:off x="812800" y="6337300"/>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5" name="text 1"/>
          <p:cNvSpPr txBox="1"/>
          <p:nvPr/>
        </p:nvSpPr>
        <p:spPr>
          <a:xfrm>
            <a:off x="906780" y="5156328"/>
            <a:ext cx="679692" cy="274993"/>
          </a:xfrm>
          <a:prstGeom prst="rect">
            <a:avLst/>
          </a:prstGeom>
        </p:spPr>
        <p:txBody>
          <a:bodyPr vert="horz" wrap="none" lIns="0" tIns="0" rIns="0" bIns="0" rtlCol="0">
            <a:spAutoFit/>
          </a:bodyPr>
          <a:lstStyle/>
          <a:p>
            <a:pPr defTabSz="914400"/>
            <a:r>
              <a:rPr sz="1790" spc="10" dirty="0">
                <a:solidFill>
                  <a:prstClr val="black"/>
                </a:solidFill>
                <a:latin typeface="Arial"/>
                <a:cs typeface="Arial"/>
              </a:rPr>
              <a:t>Where</a:t>
            </a:r>
            <a:endParaRPr sz="1700">
              <a:solidFill>
                <a:prstClr val="black"/>
              </a:solidFill>
              <a:latin typeface="Arial"/>
              <a:cs typeface="Arial"/>
            </a:endParaRPr>
          </a:p>
        </p:txBody>
      </p:sp>
      <p:sp>
        <p:nvSpPr>
          <p:cNvPr id="6" name="text 1"/>
          <p:cNvSpPr txBox="1"/>
          <p:nvPr/>
        </p:nvSpPr>
        <p:spPr>
          <a:xfrm>
            <a:off x="1757172" y="5156328"/>
            <a:ext cx="1117885" cy="274993"/>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permanent</a:t>
            </a:r>
            <a:endParaRPr>
              <a:solidFill>
                <a:prstClr val="black"/>
              </a:solidFill>
              <a:latin typeface="Arial"/>
              <a:cs typeface="Arial"/>
            </a:endParaRPr>
          </a:p>
        </p:txBody>
      </p:sp>
      <p:sp>
        <p:nvSpPr>
          <p:cNvPr id="7" name="text 1"/>
          <p:cNvSpPr txBox="1"/>
          <p:nvPr/>
        </p:nvSpPr>
        <p:spPr>
          <a:xfrm>
            <a:off x="3046476" y="5156328"/>
            <a:ext cx="970649" cy="274993"/>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alteration</a:t>
            </a:r>
            <a:endParaRPr>
              <a:solidFill>
                <a:prstClr val="black"/>
              </a:solidFill>
              <a:latin typeface="Arial"/>
              <a:cs typeface="Arial"/>
            </a:endParaRPr>
          </a:p>
        </p:txBody>
      </p:sp>
      <p:sp>
        <p:nvSpPr>
          <p:cNvPr id="29" name="text 1"/>
          <p:cNvSpPr txBox="1"/>
          <p:nvPr/>
        </p:nvSpPr>
        <p:spPr>
          <a:xfrm>
            <a:off x="4186428" y="5156328"/>
            <a:ext cx="257790" cy="274993"/>
          </a:xfrm>
          <a:prstGeom prst="rect">
            <a:avLst/>
          </a:prstGeom>
        </p:spPr>
        <p:txBody>
          <a:bodyPr vert="horz" wrap="none" lIns="0" tIns="0" rIns="0" bIns="0" rtlCol="0">
            <a:spAutoFit/>
          </a:bodyPr>
          <a:lstStyle/>
          <a:p>
            <a:pPr defTabSz="914400"/>
            <a:r>
              <a:rPr sz="2000" spc="10" dirty="0">
                <a:solidFill>
                  <a:prstClr val="black"/>
                </a:solidFill>
                <a:latin typeface="Arial"/>
                <a:cs typeface="Arial"/>
              </a:rPr>
              <a:t>of</a:t>
            </a:r>
            <a:endParaRPr sz="2000">
              <a:solidFill>
                <a:prstClr val="black"/>
              </a:solidFill>
              <a:latin typeface="Arial"/>
              <a:cs typeface="Arial"/>
            </a:endParaRPr>
          </a:p>
        </p:txBody>
      </p:sp>
      <p:sp>
        <p:nvSpPr>
          <p:cNvPr id="30" name="text 1"/>
          <p:cNvSpPr txBox="1"/>
          <p:nvPr/>
        </p:nvSpPr>
        <p:spPr>
          <a:xfrm>
            <a:off x="4637532" y="5156328"/>
            <a:ext cx="626641" cy="274993"/>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grade</a:t>
            </a:r>
            <a:endParaRPr>
              <a:solidFill>
                <a:prstClr val="black"/>
              </a:solidFill>
              <a:latin typeface="Arial"/>
              <a:cs typeface="Arial"/>
            </a:endParaRPr>
          </a:p>
        </p:txBody>
      </p:sp>
      <p:sp>
        <p:nvSpPr>
          <p:cNvPr id="31" name="text 1"/>
          <p:cNvSpPr txBox="1"/>
          <p:nvPr/>
        </p:nvSpPr>
        <p:spPr>
          <a:xfrm>
            <a:off x="906780" y="5156328"/>
            <a:ext cx="4746882" cy="579793"/>
          </a:xfrm>
          <a:prstGeom prst="rect">
            <a:avLst/>
          </a:prstGeom>
        </p:spPr>
        <p:txBody>
          <a:bodyPr vert="horz" wrap="none" lIns="0" tIns="0" rIns="0" bIns="0" rtlCol="0">
            <a:spAutoFit/>
          </a:bodyPr>
          <a:lstStyle/>
          <a:p>
            <a:pPr marL="4526280" defTabSz="914400"/>
            <a:r>
              <a:rPr sz="2000" spc="10" dirty="0">
                <a:solidFill>
                  <a:prstClr val="black"/>
                </a:solidFill>
                <a:latin typeface="Arial"/>
                <a:cs typeface="Arial"/>
              </a:rPr>
              <a:t>is</a:t>
            </a:r>
            <a:endParaRPr sz="2000" dirty="0">
              <a:solidFill>
                <a:prstClr val="black"/>
              </a:solidFill>
              <a:latin typeface="Arial"/>
              <a:cs typeface="Arial"/>
            </a:endParaRPr>
          </a:p>
          <a:p>
            <a:pPr defTabSz="914400"/>
            <a:r>
              <a:rPr sz="1940" spc="10" dirty="0">
                <a:solidFill>
                  <a:prstClr val="black"/>
                </a:solidFill>
                <a:latin typeface="Arial"/>
                <a:cs typeface="Arial"/>
              </a:rPr>
              <a:t>necessary, prioritize designs that maintain a</a:t>
            </a:r>
            <a:endParaRPr sz="1900" dirty="0">
              <a:solidFill>
                <a:prstClr val="black"/>
              </a:solidFill>
              <a:latin typeface="Arial"/>
              <a:cs typeface="Arial"/>
            </a:endParaRPr>
          </a:p>
        </p:txBody>
      </p:sp>
      <p:sp>
        <p:nvSpPr>
          <p:cNvPr id="32" name="text 1"/>
          <p:cNvSpPr txBox="1"/>
          <p:nvPr/>
        </p:nvSpPr>
        <p:spPr>
          <a:xfrm>
            <a:off x="906780" y="5765928"/>
            <a:ext cx="1949430" cy="274993"/>
          </a:xfrm>
          <a:prstGeom prst="rect">
            <a:avLst/>
          </a:prstGeom>
        </p:spPr>
        <p:txBody>
          <a:bodyPr vert="horz" wrap="none" lIns="0" tIns="0" rIns="0" bIns="0" rtlCol="0">
            <a:spAutoFit/>
          </a:bodyPr>
          <a:lstStyle/>
          <a:p>
            <a:pPr defTabSz="914400"/>
            <a:r>
              <a:rPr sz="1970" spc="10" dirty="0">
                <a:solidFill>
                  <a:prstClr val="black"/>
                </a:solidFill>
                <a:latin typeface="Arial"/>
                <a:cs typeface="Arial"/>
              </a:rPr>
              <a:t>uniform  grade  of</a:t>
            </a:r>
            <a:endParaRPr sz="1900">
              <a:solidFill>
                <a:prstClr val="black"/>
              </a:solidFill>
              <a:latin typeface="Arial"/>
              <a:cs typeface="Arial"/>
            </a:endParaRPr>
          </a:p>
        </p:txBody>
      </p:sp>
      <p:sp>
        <p:nvSpPr>
          <p:cNvPr id="33" name="text 1"/>
          <p:cNvSpPr txBox="1"/>
          <p:nvPr/>
        </p:nvSpPr>
        <p:spPr>
          <a:xfrm>
            <a:off x="906780" y="5765928"/>
            <a:ext cx="4746749" cy="579793"/>
          </a:xfrm>
          <a:prstGeom prst="rect">
            <a:avLst/>
          </a:prstGeom>
        </p:spPr>
        <p:txBody>
          <a:bodyPr vert="horz" wrap="none" lIns="0" tIns="0" rIns="0" bIns="0" rtlCol="0">
            <a:spAutoFit/>
          </a:bodyPr>
          <a:lstStyle/>
          <a:p>
            <a:pPr marL="2103120" defTabSz="914400"/>
            <a:r>
              <a:rPr sz="1820" spc="10" dirty="0">
                <a:solidFill>
                  <a:prstClr val="black"/>
                </a:solidFill>
                <a:latin typeface="Arial"/>
                <a:cs typeface="Arial"/>
              </a:rPr>
              <a:t>landscaped  parking  and</a:t>
            </a:r>
            <a:endParaRPr>
              <a:solidFill>
                <a:prstClr val="black"/>
              </a:solidFill>
              <a:latin typeface="Arial"/>
              <a:cs typeface="Arial"/>
            </a:endParaRPr>
          </a:p>
          <a:p>
            <a:pPr defTabSz="914400"/>
            <a:r>
              <a:rPr sz="1850" spc="10" dirty="0">
                <a:solidFill>
                  <a:prstClr val="black"/>
                </a:solidFill>
                <a:latin typeface="Arial"/>
                <a:cs typeface="Arial"/>
              </a:rPr>
              <a:t>minimize such change as much as possible.</a:t>
            </a:r>
            <a:endParaRPr>
              <a:solidFill>
                <a:prstClr val="black"/>
              </a:solidFill>
              <a:latin typeface="Arial"/>
              <a:cs typeface="Arial"/>
            </a:endParaRPr>
          </a:p>
        </p:txBody>
      </p:sp>
      <p:sp>
        <p:nvSpPr>
          <p:cNvPr id="14" name="object 14"/>
          <p:cNvSpPr/>
          <p:nvPr/>
        </p:nvSpPr>
        <p:spPr>
          <a:xfrm>
            <a:off x="830580" y="3248507"/>
            <a:ext cx="4814938" cy="1524000"/>
          </a:xfrm>
          <a:custGeom>
            <a:avLst/>
            <a:gdLst/>
            <a:ahLst/>
            <a:cxnLst/>
            <a:rect l="l" t="t" r="r" b="b"/>
            <a:pathLst>
              <a:path w="4814938" h="1524000">
                <a:moveTo>
                  <a:pt x="0" y="1524000"/>
                </a:moveTo>
                <a:lnTo>
                  <a:pt x="0" y="0"/>
                </a:lnTo>
                <a:lnTo>
                  <a:pt x="4814938" y="0"/>
                </a:lnTo>
                <a:lnTo>
                  <a:pt x="4814938" y="1524000"/>
                </a:lnTo>
                <a:lnTo>
                  <a:pt x="0" y="15240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5" name="object 15"/>
          <p:cNvSpPr/>
          <p:nvPr/>
        </p:nvSpPr>
        <p:spPr>
          <a:xfrm>
            <a:off x="824230" y="3235811"/>
            <a:ext cx="12700" cy="1562100"/>
          </a:xfrm>
          <a:custGeom>
            <a:avLst/>
            <a:gdLst/>
            <a:ahLst/>
            <a:cxnLst/>
            <a:rect l="l" t="t" r="r" b="b"/>
            <a:pathLst>
              <a:path w="12700" h="1562100">
                <a:moveTo>
                  <a:pt x="6350" y="6350"/>
                </a:moveTo>
                <a:lnTo>
                  <a:pt x="6350" y="15557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6" name="object 16"/>
          <p:cNvSpPr/>
          <p:nvPr/>
        </p:nvSpPr>
        <p:spPr>
          <a:xfrm>
            <a:off x="5639164" y="3235811"/>
            <a:ext cx="12700" cy="1562100"/>
          </a:xfrm>
          <a:custGeom>
            <a:avLst/>
            <a:gdLst/>
            <a:ahLst/>
            <a:cxnLst/>
            <a:rect l="l" t="t" r="r" b="b"/>
            <a:pathLst>
              <a:path w="12700" h="1562100">
                <a:moveTo>
                  <a:pt x="6350" y="6350"/>
                </a:moveTo>
                <a:lnTo>
                  <a:pt x="6350" y="15557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7" name="object 17"/>
          <p:cNvSpPr/>
          <p:nvPr/>
        </p:nvSpPr>
        <p:spPr>
          <a:xfrm>
            <a:off x="817880" y="3242161"/>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8" name="object 18"/>
          <p:cNvSpPr/>
          <p:nvPr/>
        </p:nvSpPr>
        <p:spPr>
          <a:xfrm>
            <a:off x="805180" y="4753461"/>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34" name="text 1"/>
          <p:cNvSpPr txBox="1"/>
          <p:nvPr/>
        </p:nvSpPr>
        <p:spPr>
          <a:xfrm>
            <a:off x="899160" y="3267690"/>
            <a:ext cx="897511" cy="274993"/>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Maintain</a:t>
            </a:r>
            <a:endParaRPr>
              <a:solidFill>
                <a:prstClr val="black"/>
              </a:solidFill>
              <a:latin typeface="Arial"/>
              <a:cs typeface="Arial"/>
            </a:endParaRPr>
          </a:p>
        </p:txBody>
      </p:sp>
      <p:sp>
        <p:nvSpPr>
          <p:cNvPr id="35" name="text 1"/>
          <p:cNvSpPr txBox="1"/>
          <p:nvPr/>
        </p:nvSpPr>
        <p:spPr>
          <a:xfrm>
            <a:off x="2136648" y="3267690"/>
            <a:ext cx="382815" cy="274993"/>
          </a:xfrm>
          <a:prstGeom prst="rect">
            <a:avLst/>
          </a:prstGeom>
        </p:spPr>
        <p:txBody>
          <a:bodyPr vert="horz" wrap="none" lIns="0" tIns="0" rIns="0" bIns="0" rtlCol="0">
            <a:spAutoFit/>
          </a:bodyPr>
          <a:lstStyle/>
          <a:p>
            <a:pPr defTabSz="914400"/>
            <a:r>
              <a:rPr sz="2000" spc="10" dirty="0">
                <a:solidFill>
                  <a:prstClr val="black"/>
                </a:solidFill>
                <a:latin typeface="Arial"/>
                <a:cs typeface="Arial"/>
              </a:rPr>
              <a:t>the</a:t>
            </a:r>
            <a:endParaRPr sz="2000">
              <a:solidFill>
                <a:prstClr val="black"/>
              </a:solidFill>
              <a:latin typeface="Arial"/>
              <a:cs typeface="Arial"/>
            </a:endParaRPr>
          </a:p>
        </p:txBody>
      </p:sp>
      <p:sp>
        <p:nvSpPr>
          <p:cNvPr id="36" name="text 1"/>
          <p:cNvSpPr txBox="1"/>
          <p:nvPr/>
        </p:nvSpPr>
        <p:spPr>
          <a:xfrm>
            <a:off x="2859024" y="3267690"/>
            <a:ext cx="690191" cy="274993"/>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overall</a:t>
            </a:r>
            <a:endParaRPr>
              <a:solidFill>
                <a:prstClr val="black"/>
              </a:solidFill>
              <a:latin typeface="Arial"/>
              <a:cs typeface="Arial"/>
            </a:endParaRPr>
          </a:p>
        </p:txBody>
      </p:sp>
      <p:sp>
        <p:nvSpPr>
          <p:cNvPr id="37" name="text 1"/>
          <p:cNvSpPr txBox="1"/>
          <p:nvPr/>
        </p:nvSpPr>
        <p:spPr>
          <a:xfrm>
            <a:off x="3892296" y="3267690"/>
            <a:ext cx="414615" cy="274993"/>
          </a:xfrm>
          <a:prstGeom prst="rect">
            <a:avLst/>
          </a:prstGeom>
        </p:spPr>
        <p:txBody>
          <a:bodyPr vert="horz" wrap="none" lIns="0" tIns="0" rIns="0" bIns="0" rtlCol="0">
            <a:spAutoFit/>
          </a:bodyPr>
          <a:lstStyle/>
          <a:p>
            <a:pPr defTabSz="914400"/>
            <a:r>
              <a:rPr sz="1970" spc="10" dirty="0">
                <a:solidFill>
                  <a:prstClr val="black"/>
                </a:solidFill>
                <a:latin typeface="Arial"/>
                <a:cs typeface="Arial"/>
              </a:rPr>
              <a:t>feel</a:t>
            </a:r>
            <a:endParaRPr sz="1900">
              <a:solidFill>
                <a:prstClr val="black"/>
              </a:solidFill>
              <a:latin typeface="Arial"/>
              <a:cs typeface="Arial"/>
            </a:endParaRPr>
          </a:p>
        </p:txBody>
      </p:sp>
      <p:sp>
        <p:nvSpPr>
          <p:cNvPr id="38" name="text 1"/>
          <p:cNvSpPr txBox="1"/>
          <p:nvPr/>
        </p:nvSpPr>
        <p:spPr>
          <a:xfrm>
            <a:off x="4645152" y="3267690"/>
            <a:ext cx="257791" cy="274993"/>
          </a:xfrm>
          <a:prstGeom prst="rect">
            <a:avLst/>
          </a:prstGeom>
        </p:spPr>
        <p:txBody>
          <a:bodyPr vert="horz" wrap="none" lIns="0" tIns="0" rIns="0" bIns="0" rtlCol="0">
            <a:spAutoFit/>
          </a:bodyPr>
          <a:lstStyle/>
          <a:p>
            <a:pPr defTabSz="914400"/>
            <a:r>
              <a:rPr sz="2000" spc="10" dirty="0">
                <a:solidFill>
                  <a:prstClr val="black"/>
                </a:solidFill>
                <a:latin typeface="Arial"/>
                <a:cs typeface="Arial"/>
              </a:rPr>
              <a:t>of</a:t>
            </a:r>
            <a:endParaRPr sz="2000">
              <a:solidFill>
                <a:prstClr val="black"/>
              </a:solidFill>
              <a:latin typeface="Arial"/>
              <a:cs typeface="Arial"/>
            </a:endParaRPr>
          </a:p>
        </p:txBody>
      </p:sp>
      <p:sp>
        <p:nvSpPr>
          <p:cNvPr id="39" name="text 1"/>
          <p:cNvSpPr txBox="1"/>
          <p:nvPr/>
        </p:nvSpPr>
        <p:spPr>
          <a:xfrm>
            <a:off x="899160" y="3267690"/>
            <a:ext cx="4883068" cy="1437317"/>
          </a:xfrm>
          <a:prstGeom prst="rect">
            <a:avLst/>
          </a:prstGeom>
        </p:spPr>
        <p:txBody>
          <a:bodyPr vert="horz" wrap="none" lIns="0" tIns="0" rIns="0" bIns="0" rtlCol="0">
            <a:spAutoFit/>
          </a:bodyPr>
          <a:lstStyle/>
          <a:p>
            <a:pPr marL="4367784" defTabSz="914400"/>
            <a:r>
              <a:rPr sz="1970" spc="10" dirty="0">
                <a:solidFill>
                  <a:prstClr val="black"/>
                </a:solidFill>
                <a:latin typeface="Arial"/>
                <a:cs typeface="Arial"/>
              </a:rPr>
              <a:t>the</a:t>
            </a:r>
            <a:endParaRPr sz="1900" dirty="0">
              <a:solidFill>
                <a:prstClr val="black"/>
              </a:solidFill>
              <a:latin typeface="Arial"/>
              <a:cs typeface="Arial"/>
            </a:endParaRPr>
          </a:p>
          <a:p>
            <a:pPr defTabSz="914400"/>
            <a:r>
              <a:rPr sz="1820" spc="10" dirty="0">
                <a:solidFill>
                  <a:prstClr val="black"/>
                </a:solidFill>
                <a:latin typeface="Arial"/>
                <a:cs typeface="Arial"/>
              </a:rPr>
              <a:t>street/neighborhood,  with  designs  that  are</a:t>
            </a:r>
            <a:endParaRPr dirty="0">
              <a:solidFill>
                <a:prstClr val="black"/>
              </a:solidFill>
              <a:latin typeface="Arial"/>
              <a:cs typeface="Arial"/>
            </a:endParaRPr>
          </a:p>
          <a:p>
            <a:pPr defTabSz="914400"/>
            <a:r>
              <a:rPr sz="1970" spc="10" dirty="0">
                <a:solidFill>
                  <a:prstClr val="black"/>
                </a:solidFill>
                <a:latin typeface="Arial"/>
                <a:cs typeface="Arial"/>
              </a:rPr>
              <a:t>open, blend with the landscaped parking in</a:t>
            </a:r>
            <a:endParaRPr sz="1900" dirty="0">
              <a:solidFill>
                <a:prstClr val="black"/>
              </a:solidFill>
              <a:latin typeface="Arial"/>
              <a:cs typeface="Arial"/>
            </a:endParaRPr>
          </a:p>
          <a:p>
            <a:pPr defTabSz="914400"/>
            <a:r>
              <a:rPr sz="1790" spc="10" dirty="0">
                <a:solidFill>
                  <a:prstClr val="black"/>
                </a:solidFill>
                <a:latin typeface="Arial"/>
                <a:cs typeface="Arial"/>
              </a:rPr>
              <a:t>which it is situated, and secondary to the public</a:t>
            </a:r>
            <a:endParaRPr sz="1700" dirty="0">
              <a:solidFill>
                <a:prstClr val="black"/>
              </a:solidFill>
              <a:latin typeface="Arial"/>
              <a:cs typeface="Arial"/>
            </a:endParaRPr>
          </a:p>
          <a:p>
            <a:pPr defTabSz="914400"/>
            <a:r>
              <a:rPr sz="1790" spc="10" dirty="0">
                <a:solidFill>
                  <a:prstClr val="black"/>
                </a:solidFill>
                <a:latin typeface="Arial"/>
                <a:cs typeface="Arial"/>
              </a:rPr>
              <a:t>space surrounding it.</a:t>
            </a:r>
            <a:endParaRPr sz="1790" dirty="0">
              <a:solidFill>
                <a:prstClr val="black"/>
              </a:solidFill>
              <a:latin typeface="Arial"/>
              <a:cs typeface="Arial"/>
            </a:endParaRPr>
          </a:p>
        </p:txBody>
      </p:sp>
      <p:sp>
        <p:nvSpPr>
          <p:cNvPr id="19" name="object 19"/>
          <p:cNvSpPr/>
          <p:nvPr/>
        </p:nvSpPr>
        <p:spPr>
          <a:xfrm>
            <a:off x="830580" y="1969478"/>
            <a:ext cx="4814938" cy="914399"/>
          </a:xfrm>
          <a:custGeom>
            <a:avLst/>
            <a:gdLst/>
            <a:ahLst/>
            <a:cxnLst/>
            <a:rect l="l" t="t" r="r" b="b"/>
            <a:pathLst>
              <a:path w="4814938" h="914399">
                <a:moveTo>
                  <a:pt x="0" y="914399"/>
                </a:moveTo>
                <a:lnTo>
                  <a:pt x="0" y="0"/>
                </a:lnTo>
                <a:lnTo>
                  <a:pt x="4814938" y="0"/>
                </a:lnTo>
                <a:lnTo>
                  <a:pt x="4814938" y="914399"/>
                </a:lnTo>
                <a:lnTo>
                  <a:pt x="0" y="914399"/>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20" name="object 20"/>
          <p:cNvSpPr/>
          <p:nvPr/>
        </p:nvSpPr>
        <p:spPr>
          <a:xfrm>
            <a:off x="824230" y="1956774"/>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21" name="object 21"/>
          <p:cNvSpPr/>
          <p:nvPr/>
        </p:nvSpPr>
        <p:spPr>
          <a:xfrm>
            <a:off x="5639164" y="1956774"/>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22" name="object 22"/>
          <p:cNvSpPr/>
          <p:nvPr/>
        </p:nvSpPr>
        <p:spPr>
          <a:xfrm>
            <a:off x="817880" y="1963124"/>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23" name="object 23"/>
          <p:cNvSpPr/>
          <p:nvPr/>
        </p:nvSpPr>
        <p:spPr>
          <a:xfrm>
            <a:off x="805180" y="2864824"/>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40" name="text 1"/>
          <p:cNvSpPr txBox="1"/>
          <p:nvPr/>
        </p:nvSpPr>
        <p:spPr>
          <a:xfrm>
            <a:off x="899160" y="1988652"/>
            <a:ext cx="4823436" cy="854080"/>
          </a:xfrm>
          <a:prstGeom prst="rect">
            <a:avLst/>
          </a:prstGeom>
        </p:spPr>
        <p:txBody>
          <a:bodyPr vert="horz" wrap="none" lIns="0" tIns="0" rIns="0" bIns="0" rtlCol="0">
            <a:spAutoFit/>
          </a:bodyPr>
          <a:lstStyle/>
          <a:p>
            <a:pPr defTabSz="914400"/>
            <a:r>
              <a:rPr sz="1910" spc="10" dirty="0">
                <a:solidFill>
                  <a:prstClr val="black"/>
                </a:solidFill>
                <a:latin typeface="Arial"/>
                <a:cs typeface="Arial"/>
              </a:rPr>
              <a:t>Provide a safe route that meets accessibility</a:t>
            </a:r>
            <a:endParaRPr sz="1900" dirty="0">
              <a:solidFill>
                <a:prstClr val="black"/>
              </a:solidFill>
              <a:latin typeface="Arial"/>
              <a:cs typeface="Arial"/>
            </a:endParaRPr>
          </a:p>
          <a:p>
            <a:pPr defTabSz="914400"/>
            <a:r>
              <a:rPr sz="1820" spc="10" dirty="0">
                <a:solidFill>
                  <a:prstClr val="black"/>
                </a:solidFill>
                <a:latin typeface="Arial"/>
                <a:cs typeface="Arial"/>
              </a:rPr>
              <a:t>regulations, and the intent of public space and</a:t>
            </a:r>
            <a:endParaRPr dirty="0">
              <a:solidFill>
                <a:prstClr val="black"/>
              </a:solidFill>
              <a:latin typeface="Arial"/>
              <a:cs typeface="Arial"/>
            </a:endParaRPr>
          </a:p>
          <a:p>
            <a:pPr defTabSz="914400"/>
            <a:r>
              <a:rPr sz="1820" spc="10" dirty="0">
                <a:solidFill>
                  <a:prstClr val="black"/>
                </a:solidFill>
                <a:latin typeface="Arial"/>
                <a:cs typeface="Arial"/>
              </a:rPr>
              <a:t>projection regulations.</a:t>
            </a:r>
            <a:endParaRPr sz="1820" dirty="0">
              <a:solidFill>
                <a:prstClr val="black"/>
              </a:solidFill>
              <a:latin typeface="Arial"/>
              <a:cs typeface="Arial"/>
            </a:endParaRPr>
          </a:p>
        </p:txBody>
      </p:sp>
      <p:sp>
        <p:nvSpPr>
          <p:cNvPr id="24" name="object 24"/>
          <p:cNvSpPr/>
          <p:nvPr/>
        </p:nvSpPr>
        <p:spPr>
          <a:xfrm>
            <a:off x="838200" y="989456"/>
            <a:ext cx="4807318" cy="760921"/>
          </a:xfrm>
          <a:custGeom>
            <a:avLst/>
            <a:gdLst/>
            <a:ahLst/>
            <a:cxnLst/>
            <a:rect l="l" t="t" r="r" b="b"/>
            <a:pathLst>
              <a:path w="4807318" h="609600">
                <a:moveTo>
                  <a:pt x="0" y="609600"/>
                </a:moveTo>
                <a:lnTo>
                  <a:pt x="0" y="0"/>
                </a:lnTo>
                <a:lnTo>
                  <a:pt x="4807318" y="0"/>
                </a:lnTo>
                <a:lnTo>
                  <a:pt x="4807318" y="609600"/>
                </a:lnTo>
                <a:lnTo>
                  <a:pt x="0" y="6096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25" name="object 25"/>
          <p:cNvSpPr/>
          <p:nvPr/>
        </p:nvSpPr>
        <p:spPr>
          <a:xfrm>
            <a:off x="831850" y="976758"/>
            <a:ext cx="12700" cy="647700"/>
          </a:xfrm>
          <a:custGeom>
            <a:avLst/>
            <a:gdLst/>
            <a:ahLst/>
            <a:cxnLst/>
            <a:rect l="l" t="t" r="r" b="b"/>
            <a:pathLst>
              <a:path w="12700" h="647700">
                <a:moveTo>
                  <a:pt x="6350" y="6350"/>
                </a:moveTo>
                <a:lnTo>
                  <a:pt x="6350" y="641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26" name="object 26"/>
          <p:cNvSpPr/>
          <p:nvPr/>
        </p:nvSpPr>
        <p:spPr>
          <a:xfrm>
            <a:off x="5639164" y="976757"/>
            <a:ext cx="12700" cy="647700"/>
          </a:xfrm>
          <a:custGeom>
            <a:avLst/>
            <a:gdLst/>
            <a:ahLst/>
            <a:cxnLst/>
            <a:rect l="l" t="t" r="r" b="b"/>
            <a:pathLst>
              <a:path w="12700" h="647700">
                <a:moveTo>
                  <a:pt x="6350" y="6350"/>
                </a:moveTo>
                <a:lnTo>
                  <a:pt x="6350" y="641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27" name="object 27"/>
          <p:cNvSpPr/>
          <p:nvPr/>
        </p:nvSpPr>
        <p:spPr>
          <a:xfrm>
            <a:off x="825500" y="983107"/>
            <a:ext cx="4832718" cy="12700"/>
          </a:xfrm>
          <a:custGeom>
            <a:avLst/>
            <a:gdLst/>
            <a:ahLst/>
            <a:cxnLst/>
            <a:rect l="l" t="t" r="r" b="b"/>
            <a:pathLst>
              <a:path w="4832718" h="12700">
                <a:moveTo>
                  <a:pt x="6350" y="6350"/>
                </a:moveTo>
                <a:lnTo>
                  <a:pt x="482636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41" name="text 1"/>
          <p:cNvSpPr txBox="1"/>
          <p:nvPr/>
        </p:nvSpPr>
        <p:spPr>
          <a:xfrm>
            <a:off x="446847" y="999045"/>
            <a:ext cx="5200435" cy="741742"/>
          </a:xfrm>
          <a:prstGeom prst="rect">
            <a:avLst/>
          </a:prstGeom>
        </p:spPr>
        <p:txBody>
          <a:bodyPr vert="horz" wrap="square" lIns="0" tIns="0" rIns="0" bIns="0" rtlCol="0">
            <a:spAutoFit/>
          </a:bodyPr>
          <a:lstStyle/>
          <a:p>
            <a:pPr marL="468050" defTabSz="914400"/>
            <a:r>
              <a:rPr sz="1820" spc="10" dirty="0">
                <a:solidFill>
                  <a:prstClr val="black"/>
                </a:solidFill>
                <a:latin typeface="Arial"/>
                <a:cs typeface="Arial"/>
              </a:rPr>
              <a:t>Support  District  residents  of  all  abilities to</a:t>
            </a:r>
            <a:endParaRPr dirty="0">
              <a:solidFill>
                <a:prstClr val="black"/>
              </a:solidFill>
              <a:latin typeface="Arial"/>
              <a:cs typeface="Arial"/>
            </a:endParaRPr>
          </a:p>
          <a:p>
            <a:pPr defTabSz="914400"/>
            <a:r>
              <a:rPr sz="3000" spc="10" dirty="0">
                <a:solidFill>
                  <a:prstClr val="black"/>
                </a:solidFill>
                <a:latin typeface="Arial"/>
                <a:cs typeface="Arial"/>
              </a:rPr>
              <a:t>1. </a:t>
            </a:r>
            <a:r>
              <a:rPr sz="1820" spc="10" dirty="0">
                <a:solidFill>
                  <a:prstClr val="black"/>
                </a:solidFill>
                <a:latin typeface="Arial"/>
                <a:cs typeface="Arial"/>
              </a:rPr>
              <a:t>remain in their homes.</a:t>
            </a:r>
            <a:endParaRPr sz="1820" dirty="0">
              <a:solidFill>
                <a:prstClr val="black"/>
              </a:solidFill>
              <a:latin typeface="Arial"/>
              <a:cs typeface="Arial"/>
            </a:endParaRPr>
          </a:p>
        </p:txBody>
      </p:sp>
      <p:sp>
        <p:nvSpPr>
          <p:cNvPr id="42" name="text 1"/>
          <p:cNvSpPr txBox="1"/>
          <p:nvPr/>
        </p:nvSpPr>
        <p:spPr>
          <a:xfrm>
            <a:off x="438729" y="2500631"/>
            <a:ext cx="403098" cy="414147"/>
          </a:xfrm>
          <a:prstGeom prst="rect">
            <a:avLst/>
          </a:prstGeom>
        </p:spPr>
        <p:txBody>
          <a:bodyPr vert="horz" wrap="none" lIns="0" tIns="0" rIns="0" bIns="0" rtlCol="0">
            <a:spAutoFit/>
          </a:bodyPr>
          <a:lstStyle/>
          <a:p>
            <a:pPr defTabSz="914400"/>
            <a:r>
              <a:rPr sz="3000" spc="10" dirty="0">
                <a:solidFill>
                  <a:prstClr val="black"/>
                </a:solidFill>
                <a:latin typeface="Arial"/>
                <a:cs typeface="Arial"/>
              </a:rPr>
              <a:t>2.</a:t>
            </a:r>
            <a:endParaRPr sz="3000">
              <a:solidFill>
                <a:prstClr val="black"/>
              </a:solidFill>
              <a:latin typeface="Arial"/>
              <a:cs typeface="Arial"/>
            </a:endParaRPr>
          </a:p>
        </p:txBody>
      </p:sp>
      <p:sp>
        <p:nvSpPr>
          <p:cNvPr id="43" name="text 1"/>
          <p:cNvSpPr txBox="1"/>
          <p:nvPr/>
        </p:nvSpPr>
        <p:spPr>
          <a:xfrm>
            <a:off x="446349" y="4394745"/>
            <a:ext cx="403098" cy="414147"/>
          </a:xfrm>
          <a:prstGeom prst="rect">
            <a:avLst/>
          </a:prstGeom>
        </p:spPr>
        <p:txBody>
          <a:bodyPr vert="horz" wrap="none" lIns="0" tIns="0" rIns="0" bIns="0" rtlCol="0">
            <a:spAutoFit/>
          </a:bodyPr>
          <a:lstStyle/>
          <a:p>
            <a:pPr defTabSz="914400"/>
            <a:r>
              <a:rPr sz="3000" spc="10" dirty="0">
                <a:solidFill>
                  <a:prstClr val="black"/>
                </a:solidFill>
                <a:latin typeface="Arial"/>
                <a:cs typeface="Arial"/>
              </a:rPr>
              <a:t>3.</a:t>
            </a:r>
            <a:endParaRPr sz="3000">
              <a:solidFill>
                <a:prstClr val="black"/>
              </a:solidFill>
              <a:latin typeface="Arial"/>
              <a:cs typeface="Arial"/>
            </a:endParaRPr>
          </a:p>
        </p:txBody>
      </p:sp>
      <p:sp>
        <p:nvSpPr>
          <p:cNvPr id="44" name="text 1"/>
          <p:cNvSpPr txBox="1"/>
          <p:nvPr/>
        </p:nvSpPr>
        <p:spPr>
          <a:xfrm>
            <a:off x="446349" y="5969300"/>
            <a:ext cx="403098" cy="414147"/>
          </a:xfrm>
          <a:prstGeom prst="rect">
            <a:avLst/>
          </a:prstGeom>
        </p:spPr>
        <p:txBody>
          <a:bodyPr vert="horz" wrap="none" lIns="0" tIns="0" rIns="0" bIns="0" rtlCol="0">
            <a:spAutoFit/>
          </a:bodyPr>
          <a:lstStyle/>
          <a:p>
            <a:pPr defTabSz="914400"/>
            <a:r>
              <a:rPr sz="3000" spc="10" dirty="0">
                <a:solidFill>
                  <a:prstClr val="black"/>
                </a:solidFill>
                <a:latin typeface="Arial"/>
                <a:cs typeface="Arial"/>
              </a:rPr>
              <a:t>4.</a:t>
            </a:r>
            <a:endParaRPr sz="3000">
              <a:solidFill>
                <a:prstClr val="black"/>
              </a:solidFill>
              <a:latin typeface="Arial"/>
              <a:cs typeface="Arial"/>
            </a:endParaRPr>
          </a:p>
        </p:txBody>
      </p:sp>
      <p:pic>
        <p:nvPicPr>
          <p:cNvPr id="4"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65391" y="316992"/>
            <a:ext cx="3703320" cy="6516623"/>
          </a:xfrm>
          <a:prstGeom prst="rect">
            <a:avLst/>
          </a:prstGeom>
        </p:spPr>
      </p:pic>
    </p:spTree>
    <p:extLst>
      <p:ext uri="{BB962C8B-B14F-4D97-AF65-F5344CB8AC3E}">
        <p14:creationId xmlns:p14="http://schemas.microsoft.com/office/powerpoint/2010/main" val="30598111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 name="object 29"/>
          <p:cNvSpPr/>
          <p:nvPr/>
        </p:nvSpPr>
        <p:spPr>
          <a:xfrm>
            <a:off x="0" y="0"/>
            <a:ext cx="12192000" cy="6858000"/>
          </a:xfrm>
          <a:custGeom>
            <a:avLst/>
            <a:gdLst/>
            <a:ahLst/>
            <a:cxnLst/>
            <a:rect l="l" t="t" r="r" b="b"/>
            <a:pathLst>
              <a:path w="12192000" h="6858000">
                <a:moveTo>
                  <a:pt x="0" y="6858000"/>
                </a:moveTo>
                <a:lnTo>
                  <a:pt x="0" y="0"/>
                </a:lnTo>
                <a:lnTo>
                  <a:pt x="12192000" y="0"/>
                </a:lnTo>
                <a:lnTo>
                  <a:pt x="12192000" y="6858000"/>
                </a:lnTo>
                <a:lnTo>
                  <a:pt x="0" y="6858000"/>
                </a:lnTo>
                <a:close/>
              </a:path>
            </a:pathLst>
          </a:custGeom>
          <a:solidFill>
            <a:srgbClr val="FFFFFF"/>
          </a:solidFill>
        </p:spPr>
        <p:txBody>
          <a:bodyPr wrap="square" lIns="0" tIns="0" rIns="0" bIns="0" rtlCol="0">
            <a:noAutofit/>
          </a:bodyPr>
          <a:lstStyle/>
          <a:p>
            <a:pPr defTabSz="914400"/>
            <a:endParaRPr>
              <a:solidFill>
                <a:prstClr val="black"/>
              </a:solidFill>
            </a:endParaRPr>
          </a:p>
        </p:txBody>
      </p:sp>
      <p:sp>
        <p:nvSpPr>
          <p:cNvPr id="2" name="text 1"/>
          <p:cNvSpPr txBox="1"/>
          <p:nvPr/>
        </p:nvSpPr>
        <p:spPr>
          <a:xfrm>
            <a:off x="195760" y="175344"/>
            <a:ext cx="1984629" cy="414147"/>
          </a:xfrm>
          <a:prstGeom prst="rect">
            <a:avLst/>
          </a:prstGeom>
        </p:spPr>
        <p:txBody>
          <a:bodyPr vert="horz" wrap="none" lIns="0" tIns="0" rIns="0" bIns="0" rtlCol="0">
            <a:spAutoFit/>
          </a:bodyPr>
          <a:lstStyle/>
          <a:p>
            <a:pPr defTabSz="914400"/>
            <a:r>
              <a:rPr sz="2580" spc="10" dirty="0">
                <a:solidFill>
                  <a:prstClr val="black"/>
                </a:solidFill>
                <a:latin typeface="Arial"/>
                <a:cs typeface="Arial"/>
              </a:rPr>
              <a:t>GUIDELINES</a:t>
            </a:r>
            <a:endParaRPr sz="2500">
              <a:solidFill>
                <a:prstClr val="black"/>
              </a:solidFill>
              <a:latin typeface="Arial"/>
              <a:cs typeface="Arial"/>
            </a:endParaRPr>
          </a:p>
        </p:txBody>
      </p:sp>
      <p:sp>
        <p:nvSpPr>
          <p:cNvPr id="3" name="text 1"/>
          <p:cNvSpPr txBox="1"/>
          <p:nvPr/>
        </p:nvSpPr>
        <p:spPr>
          <a:xfrm>
            <a:off x="11186160" y="6476428"/>
            <a:ext cx="77266" cy="152400"/>
          </a:xfrm>
          <a:prstGeom prst="rect">
            <a:avLst/>
          </a:prstGeom>
        </p:spPr>
        <p:txBody>
          <a:bodyPr vert="horz" wrap="none" lIns="0" tIns="0" rIns="0" bIns="0" rtlCol="0">
            <a:spAutoFit/>
          </a:bodyPr>
          <a:lstStyle/>
          <a:p>
            <a:pPr defTabSz="914400"/>
            <a:r>
              <a:rPr sz="1200" spc="10" dirty="0">
                <a:solidFill>
                  <a:srgbClr val="9B9B9B"/>
                </a:solidFill>
                <a:cs typeface="Calibri"/>
              </a:rPr>
              <a:t>6</a:t>
            </a:r>
            <a:endParaRPr sz="1200">
              <a:solidFill>
                <a:prstClr val="black"/>
              </a:solidFill>
              <a:cs typeface="Calibri"/>
            </a:endParaRPr>
          </a:p>
        </p:txBody>
      </p:sp>
      <p:sp>
        <p:nvSpPr>
          <p:cNvPr id="30" name="object 30"/>
          <p:cNvSpPr/>
          <p:nvPr/>
        </p:nvSpPr>
        <p:spPr>
          <a:xfrm>
            <a:off x="838200" y="5137150"/>
            <a:ext cx="4814938" cy="1219200"/>
          </a:xfrm>
          <a:custGeom>
            <a:avLst/>
            <a:gdLst/>
            <a:ahLst/>
            <a:cxnLst/>
            <a:rect l="l" t="t" r="r" b="b"/>
            <a:pathLst>
              <a:path w="4814938" h="1219200">
                <a:moveTo>
                  <a:pt x="0" y="1219200"/>
                </a:moveTo>
                <a:lnTo>
                  <a:pt x="0" y="0"/>
                </a:lnTo>
                <a:lnTo>
                  <a:pt x="4814938" y="0"/>
                </a:lnTo>
                <a:lnTo>
                  <a:pt x="4814938" y="1219200"/>
                </a:lnTo>
                <a:lnTo>
                  <a:pt x="0" y="12192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31" name="object 31"/>
          <p:cNvSpPr/>
          <p:nvPr/>
        </p:nvSpPr>
        <p:spPr>
          <a:xfrm>
            <a:off x="831850" y="5124450"/>
            <a:ext cx="12700" cy="1257300"/>
          </a:xfrm>
          <a:custGeom>
            <a:avLst/>
            <a:gdLst/>
            <a:ahLst/>
            <a:cxnLst/>
            <a:rect l="l" t="t" r="r" b="b"/>
            <a:pathLst>
              <a:path w="12700" h="1257300">
                <a:moveTo>
                  <a:pt x="6350" y="6350"/>
                </a:moveTo>
                <a:lnTo>
                  <a:pt x="6350" y="12509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32" name="object 32"/>
          <p:cNvSpPr/>
          <p:nvPr/>
        </p:nvSpPr>
        <p:spPr>
          <a:xfrm>
            <a:off x="5646784" y="5124450"/>
            <a:ext cx="12700" cy="1257300"/>
          </a:xfrm>
          <a:custGeom>
            <a:avLst/>
            <a:gdLst/>
            <a:ahLst/>
            <a:cxnLst/>
            <a:rect l="l" t="t" r="r" b="b"/>
            <a:pathLst>
              <a:path w="12700" h="1257300">
                <a:moveTo>
                  <a:pt x="6350" y="6350"/>
                </a:moveTo>
                <a:lnTo>
                  <a:pt x="6350" y="12509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33" name="object 33"/>
          <p:cNvSpPr/>
          <p:nvPr/>
        </p:nvSpPr>
        <p:spPr>
          <a:xfrm>
            <a:off x="825500" y="5130800"/>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34" name="object 34"/>
          <p:cNvSpPr/>
          <p:nvPr/>
        </p:nvSpPr>
        <p:spPr>
          <a:xfrm>
            <a:off x="812800" y="6337300"/>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4" name="text 1"/>
          <p:cNvSpPr txBox="1"/>
          <p:nvPr/>
        </p:nvSpPr>
        <p:spPr>
          <a:xfrm>
            <a:off x="906780" y="5156328"/>
            <a:ext cx="679692" cy="274993"/>
          </a:xfrm>
          <a:prstGeom prst="rect">
            <a:avLst/>
          </a:prstGeom>
        </p:spPr>
        <p:txBody>
          <a:bodyPr vert="horz" wrap="none" lIns="0" tIns="0" rIns="0" bIns="0" rtlCol="0">
            <a:spAutoFit/>
          </a:bodyPr>
          <a:lstStyle/>
          <a:p>
            <a:pPr defTabSz="914400"/>
            <a:r>
              <a:rPr sz="1790" spc="10" dirty="0">
                <a:solidFill>
                  <a:srgbClr val="B5B5B5"/>
                </a:solidFill>
                <a:latin typeface="Arial"/>
                <a:cs typeface="Arial"/>
              </a:rPr>
              <a:t>Where</a:t>
            </a:r>
            <a:endParaRPr sz="1700">
              <a:solidFill>
                <a:prstClr val="black"/>
              </a:solidFill>
              <a:latin typeface="Arial"/>
              <a:cs typeface="Arial"/>
            </a:endParaRPr>
          </a:p>
        </p:txBody>
      </p:sp>
      <p:sp>
        <p:nvSpPr>
          <p:cNvPr id="7" name="text 1"/>
          <p:cNvSpPr txBox="1"/>
          <p:nvPr/>
        </p:nvSpPr>
        <p:spPr>
          <a:xfrm>
            <a:off x="1757172" y="5156328"/>
            <a:ext cx="1117885" cy="274993"/>
          </a:xfrm>
          <a:prstGeom prst="rect">
            <a:avLst/>
          </a:prstGeom>
        </p:spPr>
        <p:txBody>
          <a:bodyPr vert="horz" wrap="none" lIns="0" tIns="0" rIns="0" bIns="0" rtlCol="0">
            <a:spAutoFit/>
          </a:bodyPr>
          <a:lstStyle/>
          <a:p>
            <a:pPr defTabSz="914400"/>
            <a:r>
              <a:rPr sz="1820" spc="10" dirty="0">
                <a:solidFill>
                  <a:srgbClr val="B5B5B5"/>
                </a:solidFill>
                <a:latin typeface="Arial"/>
                <a:cs typeface="Arial"/>
              </a:rPr>
              <a:t>permanent</a:t>
            </a:r>
            <a:endParaRPr>
              <a:solidFill>
                <a:prstClr val="black"/>
              </a:solidFill>
              <a:latin typeface="Arial"/>
              <a:cs typeface="Arial"/>
            </a:endParaRPr>
          </a:p>
        </p:txBody>
      </p:sp>
      <p:sp>
        <p:nvSpPr>
          <p:cNvPr id="8" name="text 1"/>
          <p:cNvSpPr txBox="1"/>
          <p:nvPr/>
        </p:nvSpPr>
        <p:spPr>
          <a:xfrm>
            <a:off x="3046476" y="5156328"/>
            <a:ext cx="970649" cy="274993"/>
          </a:xfrm>
          <a:prstGeom prst="rect">
            <a:avLst/>
          </a:prstGeom>
        </p:spPr>
        <p:txBody>
          <a:bodyPr vert="horz" wrap="none" lIns="0" tIns="0" rIns="0" bIns="0" rtlCol="0">
            <a:spAutoFit/>
          </a:bodyPr>
          <a:lstStyle/>
          <a:p>
            <a:pPr defTabSz="914400"/>
            <a:r>
              <a:rPr sz="1820" spc="10" dirty="0">
                <a:solidFill>
                  <a:srgbClr val="B5B5B5"/>
                </a:solidFill>
                <a:latin typeface="Arial"/>
                <a:cs typeface="Arial"/>
              </a:rPr>
              <a:t>alteration</a:t>
            </a:r>
            <a:endParaRPr>
              <a:solidFill>
                <a:prstClr val="black"/>
              </a:solidFill>
              <a:latin typeface="Arial"/>
              <a:cs typeface="Arial"/>
            </a:endParaRPr>
          </a:p>
        </p:txBody>
      </p:sp>
      <p:sp>
        <p:nvSpPr>
          <p:cNvPr id="9" name="text 1"/>
          <p:cNvSpPr txBox="1"/>
          <p:nvPr/>
        </p:nvSpPr>
        <p:spPr>
          <a:xfrm>
            <a:off x="4186428" y="5156328"/>
            <a:ext cx="257790" cy="274993"/>
          </a:xfrm>
          <a:prstGeom prst="rect">
            <a:avLst/>
          </a:prstGeom>
        </p:spPr>
        <p:txBody>
          <a:bodyPr vert="horz" wrap="none" lIns="0" tIns="0" rIns="0" bIns="0" rtlCol="0">
            <a:spAutoFit/>
          </a:bodyPr>
          <a:lstStyle/>
          <a:p>
            <a:pPr defTabSz="914400"/>
            <a:r>
              <a:rPr sz="2000" spc="10" dirty="0">
                <a:solidFill>
                  <a:srgbClr val="B5B5B5"/>
                </a:solidFill>
                <a:latin typeface="Arial"/>
                <a:cs typeface="Arial"/>
              </a:rPr>
              <a:t>of</a:t>
            </a:r>
            <a:endParaRPr sz="2000">
              <a:solidFill>
                <a:prstClr val="black"/>
              </a:solidFill>
              <a:latin typeface="Arial"/>
              <a:cs typeface="Arial"/>
            </a:endParaRPr>
          </a:p>
        </p:txBody>
      </p:sp>
      <p:sp>
        <p:nvSpPr>
          <p:cNvPr id="10" name="text 1"/>
          <p:cNvSpPr txBox="1"/>
          <p:nvPr/>
        </p:nvSpPr>
        <p:spPr>
          <a:xfrm>
            <a:off x="4637532" y="5156328"/>
            <a:ext cx="626641" cy="274993"/>
          </a:xfrm>
          <a:prstGeom prst="rect">
            <a:avLst/>
          </a:prstGeom>
        </p:spPr>
        <p:txBody>
          <a:bodyPr vert="horz" wrap="none" lIns="0" tIns="0" rIns="0" bIns="0" rtlCol="0">
            <a:spAutoFit/>
          </a:bodyPr>
          <a:lstStyle/>
          <a:p>
            <a:pPr defTabSz="914400"/>
            <a:r>
              <a:rPr sz="1820" spc="10" dirty="0">
                <a:solidFill>
                  <a:srgbClr val="B5B5B5"/>
                </a:solidFill>
                <a:latin typeface="Arial"/>
                <a:cs typeface="Arial"/>
              </a:rPr>
              <a:t>grade</a:t>
            </a:r>
            <a:endParaRPr>
              <a:solidFill>
                <a:prstClr val="black"/>
              </a:solidFill>
              <a:latin typeface="Arial"/>
              <a:cs typeface="Arial"/>
            </a:endParaRPr>
          </a:p>
        </p:txBody>
      </p:sp>
      <p:sp>
        <p:nvSpPr>
          <p:cNvPr id="11" name="text 1"/>
          <p:cNvSpPr txBox="1"/>
          <p:nvPr/>
        </p:nvSpPr>
        <p:spPr>
          <a:xfrm>
            <a:off x="906780" y="5156328"/>
            <a:ext cx="4746882" cy="579793"/>
          </a:xfrm>
          <a:prstGeom prst="rect">
            <a:avLst/>
          </a:prstGeom>
        </p:spPr>
        <p:txBody>
          <a:bodyPr vert="horz" wrap="none" lIns="0" tIns="0" rIns="0" bIns="0" rtlCol="0">
            <a:spAutoFit/>
          </a:bodyPr>
          <a:lstStyle/>
          <a:p>
            <a:pPr marL="4526280" defTabSz="914400"/>
            <a:r>
              <a:rPr sz="2000" spc="10" dirty="0">
                <a:solidFill>
                  <a:srgbClr val="B5B5B5"/>
                </a:solidFill>
                <a:latin typeface="Arial"/>
                <a:cs typeface="Arial"/>
              </a:rPr>
              <a:t>is</a:t>
            </a:r>
            <a:endParaRPr sz="2000">
              <a:solidFill>
                <a:prstClr val="black"/>
              </a:solidFill>
              <a:latin typeface="Arial"/>
              <a:cs typeface="Arial"/>
            </a:endParaRPr>
          </a:p>
          <a:p>
            <a:pPr defTabSz="914400"/>
            <a:r>
              <a:rPr sz="1940" spc="10" dirty="0">
                <a:solidFill>
                  <a:srgbClr val="B5B5B5"/>
                </a:solidFill>
                <a:latin typeface="Arial"/>
                <a:cs typeface="Arial"/>
              </a:rPr>
              <a:t>necessary, prioritize designs that maintain a</a:t>
            </a:r>
            <a:endParaRPr sz="1900">
              <a:solidFill>
                <a:prstClr val="black"/>
              </a:solidFill>
              <a:latin typeface="Arial"/>
              <a:cs typeface="Arial"/>
            </a:endParaRPr>
          </a:p>
        </p:txBody>
      </p:sp>
      <p:sp>
        <p:nvSpPr>
          <p:cNvPr id="12" name="text 1"/>
          <p:cNvSpPr txBox="1"/>
          <p:nvPr/>
        </p:nvSpPr>
        <p:spPr>
          <a:xfrm>
            <a:off x="906780" y="5765928"/>
            <a:ext cx="1949430" cy="274993"/>
          </a:xfrm>
          <a:prstGeom prst="rect">
            <a:avLst/>
          </a:prstGeom>
        </p:spPr>
        <p:txBody>
          <a:bodyPr vert="horz" wrap="none" lIns="0" tIns="0" rIns="0" bIns="0" rtlCol="0">
            <a:spAutoFit/>
          </a:bodyPr>
          <a:lstStyle/>
          <a:p>
            <a:pPr defTabSz="914400"/>
            <a:r>
              <a:rPr sz="1970" spc="10" dirty="0">
                <a:solidFill>
                  <a:srgbClr val="B5B5B5"/>
                </a:solidFill>
                <a:latin typeface="Arial"/>
                <a:cs typeface="Arial"/>
              </a:rPr>
              <a:t>uniform  grade  of</a:t>
            </a:r>
            <a:endParaRPr sz="1900">
              <a:solidFill>
                <a:prstClr val="black"/>
              </a:solidFill>
              <a:latin typeface="Arial"/>
              <a:cs typeface="Arial"/>
            </a:endParaRPr>
          </a:p>
        </p:txBody>
      </p:sp>
      <p:sp>
        <p:nvSpPr>
          <p:cNvPr id="13" name="text 1"/>
          <p:cNvSpPr txBox="1"/>
          <p:nvPr/>
        </p:nvSpPr>
        <p:spPr>
          <a:xfrm>
            <a:off x="906780" y="5765928"/>
            <a:ext cx="4746749" cy="579793"/>
          </a:xfrm>
          <a:prstGeom prst="rect">
            <a:avLst/>
          </a:prstGeom>
        </p:spPr>
        <p:txBody>
          <a:bodyPr vert="horz" wrap="none" lIns="0" tIns="0" rIns="0" bIns="0" rtlCol="0">
            <a:spAutoFit/>
          </a:bodyPr>
          <a:lstStyle/>
          <a:p>
            <a:pPr marL="2103120" defTabSz="914400"/>
            <a:r>
              <a:rPr sz="1820" spc="10" dirty="0">
                <a:solidFill>
                  <a:srgbClr val="B5B5B5"/>
                </a:solidFill>
                <a:latin typeface="Arial"/>
                <a:cs typeface="Arial"/>
              </a:rPr>
              <a:t>landscaped  parking  and</a:t>
            </a:r>
            <a:endParaRPr>
              <a:solidFill>
                <a:prstClr val="black"/>
              </a:solidFill>
              <a:latin typeface="Arial"/>
              <a:cs typeface="Arial"/>
            </a:endParaRPr>
          </a:p>
          <a:p>
            <a:pPr defTabSz="914400"/>
            <a:r>
              <a:rPr sz="1850" spc="10" dirty="0">
                <a:solidFill>
                  <a:srgbClr val="B5B5B5"/>
                </a:solidFill>
                <a:latin typeface="Arial"/>
                <a:cs typeface="Arial"/>
              </a:rPr>
              <a:t>minimize such change as much as possible.</a:t>
            </a:r>
            <a:endParaRPr>
              <a:solidFill>
                <a:prstClr val="black"/>
              </a:solidFill>
              <a:latin typeface="Arial"/>
              <a:cs typeface="Arial"/>
            </a:endParaRPr>
          </a:p>
        </p:txBody>
      </p:sp>
      <p:sp>
        <p:nvSpPr>
          <p:cNvPr id="35" name="object 35"/>
          <p:cNvSpPr/>
          <p:nvPr/>
        </p:nvSpPr>
        <p:spPr>
          <a:xfrm>
            <a:off x="830580" y="3248507"/>
            <a:ext cx="4814938" cy="1524000"/>
          </a:xfrm>
          <a:custGeom>
            <a:avLst/>
            <a:gdLst/>
            <a:ahLst/>
            <a:cxnLst/>
            <a:rect l="l" t="t" r="r" b="b"/>
            <a:pathLst>
              <a:path w="4814938" h="1524000">
                <a:moveTo>
                  <a:pt x="0" y="1524000"/>
                </a:moveTo>
                <a:lnTo>
                  <a:pt x="0" y="0"/>
                </a:lnTo>
                <a:lnTo>
                  <a:pt x="4814938" y="0"/>
                </a:lnTo>
                <a:lnTo>
                  <a:pt x="4814938" y="1524000"/>
                </a:lnTo>
                <a:lnTo>
                  <a:pt x="0" y="15240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36" name="object 36"/>
          <p:cNvSpPr/>
          <p:nvPr/>
        </p:nvSpPr>
        <p:spPr>
          <a:xfrm>
            <a:off x="824230" y="3235811"/>
            <a:ext cx="12700" cy="1562100"/>
          </a:xfrm>
          <a:custGeom>
            <a:avLst/>
            <a:gdLst/>
            <a:ahLst/>
            <a:cxnLst/>
            <a:rect l="l" t="t" r="r" b="b"/>
            <a:pathLst>
              <a:path w="12700" h="1562100">
                <a:moveTo>
                  <a:pt x="6350" y="6350"/>
                </a:moveTo>
                <a:lnTo>
                  <a:pt x="6350" y="15557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37" name="object 37"/>
          <p:cNvSpPr/>
          <p:nvPr/>
        </p:nvSpPr>
        <p:spPr>
          <a:xfrm>
            <a:off x="5639164" y="3235811"/>
            <a:ext cx="12700" cy="1562100"/>
          </a:xfrm>
          <a:custGeom>
            <a:avLst/>
            <a:gdLst/>
            <a:ahLst/>
            <a:cxnLst/>
            <a:rect l="l" t="t" r="r" b="b"/>
            <a:pathLst>
              <a:path w="12700" h="1562100">
                <a:moveTo>
                  <a:pt x="6350" y="6350"/>
                </a:moveTo>
                <a:lnTo>
                  <a:pt x="6350" y="15557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38" name="object 38"/>
          <p:cNvSpPr/>
          <p:nvPr/>
        </p:nvSpPr>
        <p:spPr>
          <a:xfrm>
            <a:off x="817880" y="3242161"/>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39" name="object 39"/>
          <p:cNvSpPr/>
          <p:nvPr/>
        </p:nvSpPr>
        <p:spPr>
          <a:xfrm>
            <a:off x="805180" y="4753461"/>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14" name="text 1"/>
          <p:cNvSpPr txBox="1"/>
          <p:nvPr/>
        </p:nvSpPr>
        <p:spPr>
          <a:xfrm>
            <a:off x="899160" y="3267690"/>
            <a:ext cx="897511" cy="274993"/>
          </a:xfrm>
          <a:prstGeom prst="rect">
            <a:avLst/>
          </a:prstGeom>
        </p:spPr>
        <p:txBody>
          <a:bodyPr vert="horz" wrap="none" lIns="0" tIns="0" rIns="0" bIns="0" rtlCol="0">
            <a:spAutoFit/>
          </a:bodyPr>
          <a:lstStyle/>
          <a:p>
            <a:pPr defTabSz="914400"/>
            <a:r>
              <a:rPr sz="1820" spc="10" dirty="0">
                <a:solidFill>
                  <a:srgbClr val="B5B5B5"/>
                </a:solidFill>
                <a:latin typeface="Arial"/>
                <a:cs typeface="Arial"/>
              </a:rPr>
              <a:t>Maintain</a:t>
            </a:r>
            <a:endParaRPr>
              <a:solidFill>
                <a:prstClr val="black"/>
              </a:solidFill>
              <a:latin typeface="Arial"/>
              <a:cs typeface="Arial"/>
            </a:endParaRPr>
          </a:p>
        </p:txBody>
      </p:sp>
      <p:sp>
        <p:nvSpPr>
          <p:cNvPr id="15" name="text 1"/>
          <p:cNvSpPr txBox="1"/>
          <p:nvPr/>
        </p:nvSpPr>
        <p:spPr>
          <a:xfrm>
            <a:off x="2136648" y="3267690"/>
            <a:ext cx="382815" cy="274993"/>
          </a:xfrm>
          <a:prstGeom prst="rect">
            <a:avLst/>
          </a:prstGeom>
        </p:spPr>
        <p:txBody>
          <a:bodyPr vert="horz" wrap="none" lIns="0" tIns="0" rIns="0" bIns="0" rtlCol="0">
            <a:spAutoFit/>
          </a:bodyPr>
          <a:lstStyle/>
          <a:p>
            <a:pPr defTabSz="914400"/>
            <a:r>
              <a:rPr sz="2000" spc="10" dirty="0">
                <a:solidFill>
                  <a:srgbClr val="B5B5B5"/>
                </a:solidFill>
                <a:latin typeface="Arial"/>
                <a:cs typeface="Arial"/>
              </a:rPr>
              <a:t>the</a:t>
            </a:r>
            <a:endParaRPr sz="2000">
              <a:solidFill>
                <a:prstClr val="black"/>
              </a:solidFill>
              <a:latin typeface="Arial"/>
              <a:cs typeface="Arial"/>
            </a:endParaRPr>
          </a:p>
        </p:txBody>
      </p:sp>
      <p:sp>
        <p:nvSpPr>
          <p:cNvPr id="16" name="text 1"/>
          <p:cNvSpPr txBox="1"/>
          <p:nvPr/>
        </p:nvSpPr>
        <p:spPr>
          <a:xfrm>
            <a:off x="2859024" y="3267690"/>
            <a:ext cx="690191" cy="274993"/>
          </a:xfrm>
          <a:prstGeom prst="rect">
            <a:avLst/>
          </a:prstGeom>
        </p:spPr>
        <p:txBody>
          <a:bodyPr vert="horz" wrap="none" lIns="0" tIns="0" rIns="0" bIns="0" rtlCol="0">
            <a:spAutoFit/>
          </a:bodyPr>
          <a:lstStyle/>
          <a:p>
            <a:pPr defTabSz="914400"/>
            <a:r>
              <a:rPr sz="1820" spc="10" dirty="0">
                <a:solidFill>
                  <a:srgbClr val="B5B5B5"/>
                </a:solidFill>
                <a:latin typeface="Arial"/>
                <a:cs typeface="Arial"/>
              </a:rPr>
              <a:t>overall</a:t>
            </a:r>
            <a:endParaRPr>
              <a:solidFill>
                <a:prstClr val="black"/>
              </a:solidFill>
              <a:latin typeface="Arial"/>
              <a:cs typeface="Arial"/>
            </a:endParaRPr>
          </a:p>
        </p:txBody>
      </p:sp>
      <p:sp>
        <p:nvSpPr>
          <p:cNvPr id="17" name="text 1"/>
          <p:cNvSpPr txBox="1"/>
          <p:nvPr/>
        </p:nvSpPr>
        <p:spPr>
          <a:xfrm>
            <a:off x="3892296" y="3267690"/>
            <a:ext cx="414615" cy="274993"/>
          </a:xfrm>
          <a:prstGeom prst="rect">
            <a:avLst/>
          </a:prstGeom>
        </p:spPr>
        <p:txBody>
          <a:bodyPr vert="horz" wrap="none" lIns="0" tIns="0" rIns="0" bIns="0" rtlCol="0">
            <a:spAutoFit/>
          </a:bodyPr>
          <a:lstStyle/>
          <a:p>
            <a:pPr defTabSz="914400"/>
            <a:r>
              <a:rPr sz="1970" spc="10" dirty="0">
                <a:solidFill>
                  <a:srgbClr val="B5B5B5"/>
                </a:solidFill>
                <a:latin typeface="Arial"/>
                <a:cs typeface="Arial"/>
              </a:rPr>
              <a:t>feel</a:t>
            </a:r>
            <a:endParaRPr sz="1900">
              <a:solidFill>
                <a:prstClr val="black"/>
              </a:solidFill>
              <a:latin typeface="Arial"/>
              <a:cs typeface="Arial"/>
            </a:endParaRPr>
          </a:p>
        </p:txBody>
      </p:sp>
      <p:sp>
        <p:nvSpPr>
          <p:cNvPr id="18" name="text 1"/>
          <p:cNvSpPr txBox="1"/>
          <p:nvPr/>
        </p:nvSpPr>
        <p:spPr>
          <a:xfrm>
            <a:off x="4645152" y="3267690"/>
            <a:ext cx="257791" cy="274993"/>
          </a:xfrm>
          <a:prstGeom prst="rect">
            <a:avLst/>
          </a:prstGeom>
        </p:spPr>
        <p:txBody>
          <a:bodyPr vert="horz" wrap="none" lIns="0" tIns="0" rIns="0" bIns="0" rtlCol="0">
            <a:spAutoFit/>
          </a:bodyPr>
          <a:lstStyle/>
          <a:p>
            <a:pPr defTabSz="914400"/>
            <a:r>
              <a:rPr sz="2000" spc="10" dirty="0">
                <a:solidFill>
                  <a:srgbClr val="B5B5B5"/>
                </a:solidFill>
                <a:latin typeface="Arial"/>
                <a:cs typeface="Arial"/>
              </a:rPr>
              <a:t>of</a:t>
            </a:r>
            <a:endParaRPr sz="2000">
              <a:solidFill>
                <a:prstClr val="black"/>
              </a:solidFill>
              <a:latin typeface="Arial"/>
              <a:cs typeface="Arial"/>
            </a:endParaRPr>
          </a:p>
        </p:txBody>
      </p:sp>
      <p:sp>
        <p:nvSpPr>
          <p:cNvPr id="19" name="text 1"/>
          <p:cNvSpPr txBox="1"/>
          <p:nvPr/>
        </p:nvSpPr>
        <p:spPr>
          <a:xfrm>
            <a:off x="446349" y="3267690"/>
            <a:ext cx="5200349" cy="1541201"/>
          </a:xfrm>
          <a:prstGeom prst="rect">
            <a:avLst/>
          </a:prstGeom>
        </p:spPr>
        <p:txBody>
          <a:bodyPr vert="horz" wrap="none" lIns="0" tIns="0" rIns="0" bIns="0" rtlCol="0">
            <a:spAutoFit/>
          </a:bodyPr>
          <a:lstStyle/>
          <a:p>
            <a:pPr marL="4820594" defTabSz="914400"/>
            <a:r>
              <a:rPr sz="1970" spc="10" dirty="0">
                <a:solidFill>
                  <a:srgbClr val="B5B5B5"/>
                </a:solidFill>
                <a:latin typeface="Arial"/>
                <a:cs typeface="Arial"/>
              </a:rPr>
              <a:t>the</a:t>
            </a:r>
            <a:endParaRPr sz="1900">
              <a:solidFill>
                <a:prstClr val="black"/>
              </a:solidFill>
              <a:latin typeface="Arial"/>
              <a:cs typeface="Arial"/>
            </a:endParaRPr>
          </a:p>
          <a:p>
            <a:pPr marL="452810" defTabSz="914400"/>
            <a:r>
              <a:rPr sz="1820" spc="10" dirty="0">
                <a:solidFill>
                  <a:srgbClr val="B5B5B5"/>
                </a:solidFill>
                <a:latin typeface="Arial"/>
                <a:cs typeface="Arial"/>
              </a:rPr>
              <a:t>street/neighborhood,  with  designs  that  are</a:t>
            </a:r>
            <a:endParaRPr>
              <a:solidFill>
                <a:prstClr val="black"/>
              </a:solidFill>
              <a:latin typeface="Arial"/>
              <a:cs typeface="Arial"/>
            </a:endParaRPr>
          </a:p>
          <a:p>
            <a:pPr marL="452810" defTabSz="914400"/>
            <a:r>
              <a:rPr sz="1970" spc="10" dirty="0">
                <a:solidFill>
                  <a:srgbClr val="B5B5B5"/>
                </a:solidFill>
                <a:latin typeface="Arial"/>
                <a:cs typeface="Arial"/>
              </a:rPr>
              <a:t>open, blend with the landscaped parking in</a:t>
            </a:r>
            <a:endParaRPr sz="1900">
              <a:solidFill>
                <a:prstClr val="black"/>
              </a:solidFill>
              <a:latin typeface="Arial"/>
              <a:cs typeface="Arial"/>
            </a:endParaRPr>
          </a:p>
          <a:p>
            <a:pPr marL="452810" defTabSz="914400"/>
            <a:r>
              <a:rPr sz="1790" spc="10" dirty="0">
                <a:solidFill>
                  <a:srgbClr val="B5B5B5"/>
                </a:solidFill>
                <a:latin typeface="Arial"/>
                <a:cs typeface="Arial"/>
              </a:rPr>
              <a:t>which it is situated, and secondary to the public</a:t>
            </a:r>
            <a:endParaRPr sz="1700">
              <a:solidFill>
                <a:prstClr val="black"/>
              </a:solidFill>
              <a:latin typeface="Arial"/>
              <a:cs typeface="Arial"/>
            </a:endParaRPr>
          </a:p>
          <a:p>
            <a:pPr defTabSz="914400"/>
            <a:r>
              <a:rPr sz="3000" spc="10" dirty="0">
                <a:solidFill>
                  <a:srgbClr val="CBCBCB"/>
                </a:solidFill>
                <a:latin typeface="Arial"/>
                <a:cs typeface="Arial"/>
              </a:rPr>
              <a:t>3. </a:t>
            </a:r>
            <a:r>
              <a:rPr sz="2000" spc="10" dirty="0">
                <a:solidFill>
                  <a:srgbClr val="B5B5B5"/>
                </a:solidFill>
                <a:latin typeface="Arial"/>
                <a:cs typeface="Arial"/>
              </a:rPr>
              <a:t>space surrounding it.</a:t>
            </a:r>
            <a:endParaRPr sz="2000">
              <a:solidFill>
                <a:prstClr val="black"/>
              </a:solidFill>
              <a:latin typeface="Arial"/>
              <a:cs typeface="Arial"/>
            </a:endParaRPr>
          </a:p>
        </p:txBody>
      </p:sp>
      <p:sp>
        <p:nvSpPr>
          <p:cNvPr id="20" name="text 1"/>
          <p:cNvSpPr txBox="1"/>
          <p:nvPr/>
        </p:nvSpPr>
        <p:spPr>
          <a:xfrm>
            <a:off x="446349" y="5969300"/>
            <a:ext cx="403098" cy="414147"/>
          </a:xfrm>
          <a:prstGeom prst="rect">
            <a:avLst/>
          </a:prstGeom>
        </p:spPr>
        <p:txBody>
          <a:bodyPr vert="horz" wrap="none" lIns="0" tIns="0" rIns="0" bIns="0" rtlCol="0">
            <a:spAutoFit/>
          </a:bodyPr>
          <a:lstStyle/>
          <a:p>
            <a:pPr defTabSz="914400"/>
            <a:r>
              <a:rPr sz="3000" spc="10" dirty="0">
                <a:solidFill>
                  <a:srgbClr val="CBCBCB"/>
                </a:solidFill>
                <a:latin typeface="Arial"/>
                <a:cs typeface="Arial"/>
              </a:rPr>
              <a:t>4.</a:t>
            </a:r>
            <a:endParaRPr sz="3000">
              <a:solidFill>
                <a:prstClr val="black"/>
              </a:solidFill>
              <a:latin typeface="Arial"/>
              <a:cs typeface="Arial"/>
            </a:endParaRPr>
          </a:p>
        </p:txBody>
      </p:sp>
      <p:sp>
        <p:nvSpPr>
          <p:cNvPr id="40" name="object 40"/>
          <p:cNvSpPr/>
          <p:nvPr/>
        </p:nvSpPr>
        <p:spPr>
          <a:xfrm>
            <a:off x="6546482" y="989457"/>
            <a:ext cx="4814938" cy="914400"/>
          </a:xfrm>
          <a:custGeom>
            <a:avLst/>
            <a:gdLst/>
            <a:ahLst/>
            <a:cxnLst/>
            <a:rect l="l" t="t" r="r" b="b"/>
            <a:pathLst>
              <a:path w="4814938" h="914400">
                <a:moveTo>
                  <a:pt x="0" y="914400"/>
                </a:moveTo>
                <a:lnTo>
                  <a:pt x="0" y="0"/>
                </a:lnTo>
                <a:lnTo>
                  <a:pt x="4814938" y="0"/>
                </a:lnTo>
                <a:lnTo>
                  <a:pt x="4814938" y="914400"/>
                </a:lnTo>
                <a:lnTo>
                  <a:pt x="0" y="9144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41" name="object 41"/>
          <p:cNvSpPr/>
          <p:nvPr/>
        </p:nvSpPr>
        <p:spPr>
          <a:xfrm>
            <a:off x="6540138" y="976759"/>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42" name="object 42"/>
          <p:cNvSpPr/>
          <p:nvPr/>
        </p:nvSpPr>
        <p:spPr>
          <a:xfrm>
            <a:off x="11355073" y="976759"/>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43" name="object 43"/>
          <p:cNvSpPr/>
          <p:nvPr/>
        </p:nvSpPr>
        <p:spPr>
          <a:xfrm>
            <a:off x="6533788" y="983109"/>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44" name="object 44"/>
          <p:cNvSpPr/>
          <p:nvPr/>
        </p:nvSpPr>
        <p:spPr>
          <a:xfrm>
            <a:off x="6521088" y="1884809"/>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21" name="text 1"/>
          <p:cNvSpPr txBox="1"/>
          <p:nvPr/>
        </p:nvSpPr>
        <p:spPr>
          <a:xfrm>
            <a:off x="6615068" y="1008636"/>
            <a:ext cx="4747057" cy="884595"/>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Work with all applicants - including those with</a:t>
            </a:r>
            <a:endParaRPr>
              <a:solidFill>
                <a:prstClr val="black"/>
              </a:solidFill>
              <a:latin typeface="Arial"/>
              <a:cs typeface="Arial"/>
            </a:endParaRPr>
          </a:p>
          <a:p>
            <a:pPr defTabSz="914400"/>
            <a:r>
              <a:rPr sz="1820" spc="10" dirty="0">
                <a:solidFill>
                  <a:prstClr val="black"/>
                </a:solidFill>
                <a:latin typeface="Arial"/>
                <a:cs typeface="Arial"/>
              </a:rPr>
              <a:t>buildings and sites that are impractical and/or</a:t>
            </a:r>
            <a:endParaRPr>
              <a:solidFill>
                <a:prstClr val="black"/>
              </a:solidFill>
              <a:latin typeface="Arial"/>
              <a:cs typeface="Arial"/>
            </a:endParaRPr>
          </a:p>
          <a:p>
            <a:pPr defTabSz="914400"/>
            <a:r>
              <a:rPr sz="1760" spc="10" dirty="0">
                <a:solidFill>
                  <a:prstClr val="black"/>
                </a:solidFill>
                <a:latin typeface="Arial"/>
                <a:cs typeface="Arial"/>
              </a:rPr>
              <a:t>exempt from meeting accessibility requirements.</a:t>
            </a:r>
            <a:endParaRPr sz="1700">
              <a:solidFill>
                <a:prstClr val="black"/>
              </a:solidFill>
              <a:latin typeface="Arial"/>
              <a:cs typeface="Arial"/>
            </a:endParaRPr>
          </a:p>
        </p:txBody>
      </p:sp>
      <p:sp>
        <p:nvSpPr>
          <p:cNvPr id="45" name="object 45"/>
          <p:cNvSpPr/>
          <p:nvPr/>
        </p:nvSpPr>
        <p:spPr>
          <a:xfrm>
            <a:off x="6547764" y="3536721"/>
            <a:ext cx="4814938" cy="914399"/>
          </a:xfrm>
          <a:custGeom>
            <a:avLst/>
            <a:gdLst/>
            <a:ahLst/>
            <a:cxnLst/>
            <a:rect l="l" t="t" r="r" b="b"/>
            <a:pathLst>
              <a:path w="4814938" h="914399">
                <a:moveTo>
                  <a:pt x="0" y="914400"/>
                </a:moveTo>
                <a:lnTo>
                  <a:pt x="0" y="0"/>
                </a:lnTo>
                <a:lnTo>
                  <a:pt x="4814939" y="0"/>
                </a:lnTo>
                <a:lnTo>
                  <a:pt x="4814939" y="914400"/>
                </a:lnTo>
                <a:lnTo>
                  <a:pt x="0" y="9144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46" name="object 46"/>
          <p:cNvSpPr/>
          <p:nvPr/>
        </p:nvSpPr>
        <p:spPr>
          <a:xfrm>
            <a:off x="6541411" y="3524017"/>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47" name="object 47"/>
          <p:cNvSpPr/>
          <p:nvPr/>
        </p:nvSpPr>
        <p:spPr>
          <a:xfrm>
            <a:off x="11356345" y="3524017"/>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48" name="object 48"/>
          <p:cNvSpPr/>
          <p:nvPr/>
        </p:nvSpPr>
        <p:spPr>
          <a:xfrm>
            <a:off x="6535061" y="3530367"/>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49" name="object 49"/>
          <p:cNvSpPr/>
          <p:nvPr/>
        </p:nvSpPr>
        <p:spPr>
          <a:xfrm>
            <a:off x="6522361" y="4432068"/>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22" name="text 1"/>
          <p:cNvSpPr txBox="1"/>
          <p:nvPr/>
        </p:nvSpPr>
        <p:spPr>
          <a:xfrm>
            <a:off x="6210773" y="3462012"/>
            <a:ext cx="5147722" cy="414147"/>
          </a:xfrm>
          <a:prstGeom prst="rect">
            <a:avLst/>
          </a:prstGeom>
        </p:spPr>
        <p:txBody>
          <a:bodyPr vert="horz" wrap="none" lIns="0" tIns="0" rIns="0" bIns="0" rtlCol="0">
            <a:spAutoFit/>
          </a:bodyPr>
          <a:lstStyle/>
          <a:p>
            <a:pPr defTabSz="914400"/>
            <a:r>
              <a:rPr sz="2760" spc="10" dirty="0">
                <a:solidFill>
                  <a:prstClr val="black"/>
                </a:solidFill>
                <a:latin typeface="Arial"/>
                <a:cs typeface="Arial"/>
              </a:rPr>
              <a:t>c. </a:t>
            </a:r>
            <a:r>
              <a:rPr sz="1760" spc="10" dirty="0">
                <a:solidFill>
                  <a:prstClr val="black"/>
                </a:solidFill>
                <a:latin typeface="Arial"/>
                <a:cs typeface="Arial"/>
              </a:rPr>
              <a:t>Recommend temporary accessible structures for</a:t>
            </a:r>
            <a:endParaRPr sz="1700">
              <a:solidFill>
                <a:prstClr val="black"/>
              </a:solidFill>
              <a:latin typeface="Arial"/>
              <a:cs typeface="Arial"/>
            </a:endParaRPr>
          </a:p>
        </p:txBody>
      </p:sp>
      <p:sp>
        <p:nvSpPr>
          <p:cNvPr id="23" name="text 1"/>
          <p:cNvSpPr txBox="1"/>
          <p:nvPr/>
        </p:nvSpPr>
        <p:spPr>
          <a:xfrm>
            <a:off x="6616340" y="3860695"/>
            <a:ext cx="4745861" cy="579793"/>
          </a:xfrm>
          <a:prstGeom prst="rect">
            <a:avLst/>
          </a:prstGeom>
        </p:spPr>
        <p:txBody>
          <a:bodyPr vert="horz" wrap="none" lIns="0" tIns="0" rIns="0" bIns="0" rtlCol="0">
            <a:spAutoFit/>
          </a:bodyPr>
          <a:lstStyle/>
          <a:p>
            <a:pPr defTabSz="914400"/>
            <a:r>
              <a:rPr sz="1790" spc="10" dirty="0">
                <a:solidFill>
                  <a:prstClr val="black"/>
                </a:solidFill>
                <a:latin typeface="Arial"/>
                <a:cs typeface="Arial"/>
              </a:rPr>
              <a:t>existing buildings only when all other measures</a:t>
            </a:r>
            <a:endParaRPr sz="1700">
              <a:solidFill>
                <a:prstClr val="black"/>
              </a:solidFill>
              <a:latin typeface="Arial"/>
              <a:cs typeface="Arial"/>
            </a:endParaRPr>
          </a:p>
          <a:p>
            <a:pPr defTabSz="914400"/>
            <a:r>
              <a:rPr sz="2000" spc="10" dirty="0">
                <a:solidFill>
                  <a:prstClr val="black"/>
                </a:solidFill>
                <a:latin typeface="Arial"/>
                <a:cs typeface="Arial"/>
              </a:rPr>
              <a:t>are impractical.</a:t>
            </a:r>
            <a:endParaRPr sz="2000">
              <a:solidFill>
                <a:prstClr val="black"/>
              </a:solidFill>
              <a:latin typeface="Arial"/>
              <a:cs typeface="Arial"/>
            </a:endParaRPr>
          </a:p>
        </p:txBody>
      </p:sp>
      <p:sp>
        <p:nvSpPr>
          <p:cNvPr id="24" name="text 1"/>
          <p:cNvSpPr txBox="1"/>
          <p:nvPr/>
        </p:nvSpPr>
        <p:spPr>
          <a:xfrm>
            <a:off x="6195534" y="853066"/>
            <a:ext cx="363474" cy="414147"/>
          </a:xfrm>
          <a:prstGeom prst="rect">
            <a:avLst/>
          </a:prstGeom>
        </p:spPr>
        <p:txBody>
          <a:bodyPr vert="horz" wrap="none" lIns="0" tIns="0" rIns="0" bIns="0" rtlCol="0">
            <a:spAutoFit/>
          </a:bodyPr>
          <a:lstStyle/>
          <a:p>
            <a:pPr defTabSz="914400"/>
            <a:r>
              <a:rPr sz="3000" spc="10" dirty="0">
                <a:solidFill>
                  <a:prstClr val="black"/>
                </a:solidFill>
                <a:latin typeface="Arial"/>
                <a:cs typeface="Arial"/>
              </a:rPr>
              <a:t>a.</a:t>
            </a:r>
            <a:endParaRPr sz="3000">
              <a:solidFill>
                <a:prstClr val="black"/>
              </a:solidFill>
              <a:latin typeface="Arial"/>
              <a:cs typeface="Arial"/>
            </a:endParaRPr>
          </a:p>
        </p:txBody>
      </p:sp>
      <p:pic>
        <p:nvPicPr>
          <p:cNvPr id="5"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7688" y="4696968"/>
            <a:ext cx="4613859" cy="1703273"/>
          </a:xfrm>
          <a:prstGeom prst="rect">
            <a:avLst/>
          </a:prstGeom>
        </p:spPr>
      </p:pic>
      <p:pic>
        <p:nvPicPr>
          <p:cNvPr id="6"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9071" y="710184"/>
            <a:ext cx="813816" cy="816864"/>
          </a:xfrm>
          <a:prstGeom prst="rect">
            <a:avLst/>
          </a:prstGeom>
        </p:spPr>
      </p:pic>
      <p:sp>
        <p:nvSpPr>
          <p:cNvPr id="50" name="object 50"/>
          <p:cNvSpPr/>
          <p:nvPr/>
        </p:nvSpPr>
        <p:spPr>
          <a:xfrm>
            <a:off x="6538861" y="2248357"/>
            <a:ext cx="4814938" cy="914399"/>
          </a:xfrm>
          <a:custGeom>
            <a:avLst/>
            <a:gdLst/>
            <a:ahLst/>
            <a:cxnLst/>
            <a:rect l="l" t="t" r="r" b="b"/>
            <a:pathLst>
              <a:path w="4814938" h="914399">
                <a:moveTo>
                  <a:pt x="0" y="914400"/>
                </a:moveTo>
                <a:lnTo>
                  <a:pt x="0" y="0"/>
                </a:lnTo>
                <a:lnTo>
                  <a:pt x="4814939" y="0"/>
                </a:lnTo>
                <a:lnTo>
                  <a:pt x="4814939" y="914400"/>
                </a:lnTo>
                <a:lnTo>
                  <a:pt x="0" y="9144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51" name="object 51"/>
          <p:cNvSpPr/>
          <p:nvPr/>
        </p:nvSpPr>
        <p:spPr>
          <a:xfrm>
            <a:off x="6532515" y="2235652"/>
            <a:ext cx="12700" cy="952499"/>
          </a:xfrm>
          <a:custGeom>
            <a:avLst/>
            <a:gdLst/>
            <a:ahLst/>
            <a:cxnLst/>
            <a:rect l="l" t="t" r="r" b="b"/>
            <a:pathLst>
              <a:path w="12700" h="952499">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52" name="object 52"/>
          <p:cNvSpPr/>
          <p:nvPr/>
        </p:nvSpPr>
        <p:spPr>
          <a:xfrm>
            <a:off x="11347450" y="2235652"/>
            <a:ext cx="12700" cy="952499"/>
          </a:xfrm>
          <a:custGeom>
            <a:avLst/>
            <a:gdLst/>
            <a:ahLst/>
            <a:cxnLst/>
            <a:rect l="l" t="t" r="r" b="b"/>
            <a:pathLst>
              <a:path w="12700" h="952499">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53" name="object 53"/>
          <p:cNvSpPr/>
          <p:nvPr/>
        </p:nvSpPr>
        <p:spPr>
          <a:xfrm>
            <a:off x="6526165" y="2242002"/>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54" name="object 54"/>
          <p:cNvSpPr/>
          <p:nvPr/>
        </p:nvSpPr>
        <p:spPr>
          <a:xfrm>
            <a:off x="6513465" y="3143702"/>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25" name="text 1"/>
          <p:cNvSpPr txBox="1"/>
          <p:nvPr/>
        </p:nvSpPr>
        <p:spPr>
          <a:xfrm>
            <a:off x="6192735" y="2173647"/>
            <a:ext cx="5162646" cy="414147"/>
          </a:xfrm>
          <a:prstGeom prst="rect">
            <a:avLst/>
          </a:prstGeom>
        </p:spPr>
        <p:txBody>
          <a:bodyPr vert="horz" wrap="none" lIns="0" tIns="0" rIns="0" bIns="0" rtlCol="0">
            <a:spAutoFit/>
          </a:bodyPr>
          <a:lstStyle/>
          <a:p>
            <a:pPr defTabSz="914400"/>
            <a:r>
              <a:rPr sz="2970" spc="10" dirty="0">
                <a:solidFill>
                  <a:prstClr val="black"/>
                </a:solidFill>
                <a:latin typeface="Arial"/>
                <a:cs typeface="Arial"/>
              </a:rPr>
              <a:t>b. </a:t>
            </a:r>
            <a:r>
              <a:rPr sz="1970" spc="10" dirty="0">
                <a:solidFill>
                  <a:prstClr val="black"/>
                </a:solidFill>
                <a:latin typeface="Arial"/>
                <a:cs typeface="Arial"/>
              </a:rPr>
              <a:t>Look at all options necessary to make site</a:t>
            </a:r>
            <a:endParaRPr sz="1900">
              <a:solidFill>
                <a:prstClr val="black"/>
              </a:solidFill>
              <a:latin typeface="Arial"/>
              <a:cs typeface="Arial"/>
            </a:endParaRPr>
          </a:p>
        </p:txBody>
      </p:sp>
      <p:sp>
        <p:nvSpPr>
          <p:cNvPr id="26" name="text 1"/>
          <p:cNvSpPr txBox="1"/>
          <p:nvPr/>
        </p:nvSpPr>
        <p:spPr>
          <a:xfrm>
            <a:off x="6607447" y="2572330"/>
            <a:ext cx="4735713" cy="579794"/>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accessible, including designs that include ADA</a:t>
            </a:r>
            <a:endParaRPr>
              <a:solidFill>
                <a:prstClr val="black"/>
              </a:solidFill>
              <a:latin typeface="Arial"/>
              <a:cs typeface="Arial"/>
            </a:endParaRPr>
          </a:p>
          <a:p>
            <a:pPr defTabSz="914400"/>
            <a:r>
              <a:rPr sz="1820" spc="10" dirty="0">
                <a:solidFill>
                  <a:prstClr val="black"/>
                </a:solidFill>
                <a:latin typeface="Arial"/>
                <a:cs typeface="Arial"/>
              </a:rPr>
              <a:t>access routes on public and private property.</a:t>
            </a:r>
            <a:endParaRPr>
              <a:solidFill>
                <a:prstClr val="black"/>
              </a:solidFill>
              <a:latin typeface="Arial"/>
              <a:cs typeface="Arial"/>
            </a:endParaRPr>
          </a:p>
        </p:txBody>
      </p:sp>
      <p:sp>
        <p:nvSpPr>
          <p:cNvPr id="55" name="object 55"/>
          <p:cNvSpPr/>
          <p:nvPr/>
        </p:nvSpPr>
        <p:spPr>
          <a:xfrm>
            <a:off x="830580" y="1969478"/>
            <a:ext cx="4814938" cy="914399"/>
          </a:xfrm>
          <a:custGeom>
            <a:avLst/>
            <a:gdLst/>
            <a:ahLst/>
            <a:cxnLst/>
            <a:rect l="l" t="t" r="r" b="b"/>
            <a:pathLst>
              <a:path w="4814938" h="914399">
                <a:moveTo>
                  <a:pt x="0" y="914399"/>
                </a:moveTo>
                <a:lnTo>
                  <a:pt x="0" y="0"/>
                </a:lnTo>
                <a:lnTo>
                  <a:pt x="4814938" y="0"/>
                </a:lnTo>
                <a:lnTo>
                  <a:pt x="4814938" y="914399"/>
                </a:lnTo>
                <a:lnTo>
                  <a:pt x="0" y="914399"/>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56" name="object 56"/>
          <p:cNvSpPr/>
          <p:nvPr/>
        </p:nvSpPr>
        <p:spPr>
          <a:xfrm>
            <a:off x="824230" y="1956774"/>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57" name="object 57"/>
          <p:cNvSpPr/>
          <p:nvPr/>
        </p:nvSpPr>
        <p:spPr>
          <a:xfrm>
            <a:off x="5639164" y="1956774"/>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58" name="object 58"/>
          <p:cNvSpPr/>
          <p:nvPr/>
        </p:nvSpPr>
        <p:spPr>
          <a:xfrm>
            <a:off x="817880" y="1963124"/>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59" name="object 59"/>
          <p:cNvSpPr/>
          <p:nvPr/>
        </p:nvSpPr>
        <p:spPr>
          <a:xfrm>
            <a:off x="805180" y="2864824"/>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27" name="text 1"/>
          <p:cNvSpPr txBox="1"/>
          <p:nvPr/>
        </p:nvSpPr>
        <p:spPr>
          <a:xfrm>
            <a:off x="899160" y="1988652"/>
            <a:ext cx="4747397" cy="884593"/>
          </a:xfrm>
          <a:prstGeom prst="rect">
            <a:avLst/>
          </a:prstGeom>
        </p:spPr>
        <p:txBody>
          <a:bodyPr vert="horz" wrap="none" lIns="0" tIns="0" rIns="0" bIns="0" rtlCol="0">
            <a:spAutoFit/>
          </a:bodyPr>
          <a:lstStyle/>
          <a:p>
            <a:pPr defTabSz="914400"/>
            <a:r>
              <a:rPr sz="1910" spc="10" dirty="0">
                <a:solidFill>
                  <a:srgbClr val="B5B5B5"/>
                </a:solidFill>
                <a:latin typeface="Arial"/>
                <a:cs typeface="Arial"/>
              </a:rPr>
              <a:t>Provide a safe route that meets accessibility</a:t>
            </a:r>
            <a:endParaRPr sz="1900" dirty="0">
              <a:solidFill>
                <a:prstClr val="black"/>
              </a:solidFill>
              <a:latin typeface="Arial"/>
              <a:cs typeface="Arial"/>
            </a:endParaRPr>
          </a:p>
          <a:p>
            <a:pPr defTabSz="914400"/>
            <a:r>
              <a:rPr sz="1820" spc="10" dirty="0">
                <a:solidFill>
                  <a:srgbClr val="B5B5B5"/>
                </a:solidFill>
                <a:latin typeface="Arial"/>
                <a:cs typeface="Arial"/>
              </a:rPr>
              <a:t>regulations, and the intent of public space and</a:t>
            </a:r>
            <a:endParaRPr dirty="0">
              <a:solidFill>
                <a:prstClr val="black"/>
              </a:solidFill>
              <a:latin typeface="Arial"/>
              <a:cs typeface="Arial"/>
            </a:endParaRPr>
          </a:p>
          <a:p>
            <a:pPr defTabSz="914400"/>
            <a:r>
              <a:rPr sz="2000" spc="10" dirty="0">
                <a:solidFill>
                  <a:srgbClr val="B5B5B5"/>
                </a:solidFill>
                <a:latin typeface="Arial"/>
                <a:cs typeface="Arial"/>
              </a:rPr>
              <a:t>projection regulations.</a:t>
            </a:r>
            <a:endParaRPr sz="2000" dirty="0">
              <a:solidFill>
                <a:prstClr val="black"/>
              </a:solidFill>
              <a:latin typeface="Arial"/>
              <a:cs typeface="Arial"/>
            </a:endParaRPr>
          </a:p>
        </p:txBody>
      </p:sp>
      <p:sp>
        <p:nvSpPr>
          <p:cNvPr id="60" name="object 60"/>
          <p:cNvSpPr/>
          <p:nvPr/>
        </p:nvSpPr>
        <p:spPr>
          <a:xfrm>
            <a:off x="838200" y="989456"/>
            <a:ext cx="4807318" cy="760921"/>
          </a:xfrm>
          <a:custGeom>
            <a:avLst/>
            <a:gdLst/>
            <a:ahLst/>
            <a:cxnLst/>
            <a:rect l="l" t="t" r="r" b="b"/>
            <a:pathLst>
              <a:path w="4807318" h="609600">
                <a:moveTo>
                  <a:pt x="0" y="609600"/>
                </a:moveTo>
                <a:lnTo>
                  <a:pt x="0" y="0"/>
                </a:lnTo>
                <a:lnTo>
                  <a:pt x="4807318" y="0"/>
                </a:lnTo>
                <a:lnTo>
                  <a:pt x="4807318" y="609600"/>
                </a:lnTo>
                <a:lnTo>
                  <a:pt x="0" y="6096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61" name="object 61"/>
          <p:cNvSpPr/>
          <p:nvPr/>
        </p:nvSpPr>
        <p:spPr>
          <a:xfrm>
            <a:off x="831850" y="976758"/>
            <a:ext cx="12700" cy="647700"/>
          </a:xfrm>
          <a:custGeom>
            <a:avLst/>
            <a:gdLst/>
            <a:ahLst/>
            <a:cxnLst/>
            <a:rect l="l" t="t" r="r" b="b"/>
            <a:pathLst>
              <a:path w="12700" h="647700">
                <a:moveTo>
                  <a:pt x="6350" y="6350"/>
                </a:moveTo>
                <a:lnTo>
                  <a:pt x="6350" y="641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62" name="object 62"/>
          <p:cNvSpPr/>
          <p:nvPr/>
        </p:nvSpPr>
        <p:spPr>
          <a:xfrm>
            <a:off x="5639164" y="976757"/>
            <a:ext cx="12700" cy="647700"/>
          </a:xfrm>
          <a:custGeom>
            <a:avLst/>
            <a:gdLst/>
            <a:ahLst/>
            <a:cxnLst/>
            <a:rect l="l" t="t" r="r" b="b"/>
            <a:pathLst>
              <a:path w="12700" h="647700">
                <a:moveTo>
                  <a:pt x="6350" y="6350"/>
                </a:moveTo>
                <a:lnTo>
                  <a:pt x="6350" y="641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63" name="object 63"/>
          <p:cNvSpPr/>
          <p:nvPr/>
        </p:nvSpPr>
        <p:spPr>
          <a:xfrm>
            <a:off x="825500" y="983107"/>
            <a:ext cx="4832718" cy="12700"/>
          </a:xfrm>
          <a:custGeom>
            <a:avLst/>
            <a:gdLst/>
            <a:ahLst/>
            <a:cxnLst/>
            <a:rect l="l" t="t" r="r" b="b"/>
            <a:pathLst>
              <a:path w="4832718" h="12700">
                <a:moveTo>
                  <a:pt x="6350" y="6350"/>
                </a:moveTo>
                <a:lnTo>
                  <a:pt x="482636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28" name="text 1"/>
          <p:cNvSpPr txBox="1"/>
          <p:nvPr/>
        </p:nvSpPr>
        <p:spPr>
          <a:xfrm>
            <a:off x="438729" y="1008636"/>
            <a:ext cx="5111336" cy="741742"/>
          </a:xfrm>
          <a:prstGeom prst="rect">
            <a:avLst/>
          </a:prstGeom>
        </p:spPr>
        <p:txBody>
          <a:bodyPr vert="horz" wrap="none" lIns="0" tIns="0" rIns="0" bIns="0" rtlCol="0">
            <a:spAutoFit/>
          </a:bodyPr>
          <a:lstStyle/>
          <a:p>
            <a:pPr marL="468050" defTabSz="914400"/>
            <a:r>
              <a:rPr sz="1820" spc="10" dirty="0">
                <a:solidFill>
                  <a:prstClr val="black"/>
                </a:solidFill>
                <a:latin typeface="Arial"/>
                <a:cs typeface="Arial"/>
              </a:rPr>
              <a:t>Support  District  residents  of  all  abilities to</a:t>
            </a:r>
            <a:endParaRPr dirty="0">
              <a:solidFill>
                <a:prstClr val="black"/>
              </a:solidFill>
              <a:latin typeface="Arial"/>
              <a:cs typeface="Arial"/>
            </a:endParaRPr>
          </a:p>
          <a:p>
            <a:pPr defTabSz="914400"/>
            <a:r>
              <a:rPr sz="3000" spc="10" dirty="0">
                <a:solidFill>
                  <a:prstClr val="black"/>
                </a:solidFill>
                <a:latin typeface="Arial"/>
                <a:cs typeface="Arial"/>
              </a:rPr>
              <a:t>1. </a:t>
            </a:r>
            <a:r>
              <a:rPr sz="1820" spc="10" dirty="0">
                <a:solidFill>
                  <a:prstClr val="black"/>
                </a:solidFill>
                <a:latin typeface="Arial"/>
                <a:cs typeface="Arial"/>
              </a:rPr>
              <a:t>remain in their homes</a:t>
            </a:r>
            <a:r>
              <a:rPr sz="2000" spc="10" dirty="0">
                <a:solidFill>
                  <a:prstClr val="black"/>
                </a:solidFill>
                <a:latin typeface="Arial"/>
                <a:cs typeface="Arial"/>
              </a:rPr>
              <a:t>.</a:t>
            </a:r>
            <a:endParaRPr sz="2000" dirty="0">
              <a:solidFill>
                <a:prstClr val="black"/>
              </a:solidFill>
              <a:latin typeface="Arial"/>
              <a:cs typeface="Arial"/>
            </a:endParaRPr>
          </a:p>
        </p:txBody>
      </p:sp>
      <p:sp>
        <p:nvSpPr>
          <p:cNvPr id="65" name="text 1"/>
          <p:cNvSpPr txBox="1"/>
          <p:nvPr/>
        </p:nvSpPr>
        <p:spPr>
          <a:xfrm>
            <a:off x="438729" y="2500631"/>
            <a:ext cx="403098" cy="414147"/>
          </a:xfrm>
          <a:prstGeom prst="rect">
            <a:avLst/>
          </a:prstGeom>
        </p:spPr>
        <p:txBody>
          <a:bodyPr vert="horz" wrap="none" lIns="0" tIns="0" rIns="0" bIns="0" rtlCol="0">
            <a:spAutoFit/>
          </a:bodyPr>
          <a:lstStyle/>
          <a:p>
            <a:pPr defTabSz="914400"/>
            <a:r>
              <a:rPr sz="3000" spc="10" dirty="0">
                <a:solidFill>
                  <a:srgbClr val="B5B5B5"/>
                </a:solidFill>
                <a:latin typeface="Arial"/>
                <a:cs typeface="Arial"/>
              </a:rPr>
              <a:t>2.</a:t>
            </a:r>
            <a:endParaRPr sz="3000">
              <a:solidFill>
                <a:prstClr val="black"/>
              </a:solidFill>
              <a:latin typeface="Arial"/>
              <a:cs typeface="Arial"/>
            </a:endParaRPr>
          </a:p>
        </p:txBody>
      </p:sp>
    </p:spTree>
    <p:extLst>
      <p:ext uri="{BB962C8B-B14F-4D97-AF65-F5344CB8AC3E}">
        <p14:creationId xmlns:p14="http://schemas.microsoft.com/office/powerpoint/2010/main" val="18388201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object 65"/>
          <p:cNvSpPr/>
          <p:nvPr/>
        </p:nvSpPr>
        <p:spPr>
          <a:xfrm>
            <a:off x="0" y="0"/>
            <a:ext cx="12192000" cy="6858000"/>
          </a:xfrm>
          <a:custGeom>
            <a:avLst/>
            <a:gdLst/>
            <a:ahLst/>
            <a:cxnLst/>
            <a:rect l="l" t="t" r="r" b="b"/>
            <a:pathLst>
              <a:path w="12192000" h="6858000">
                <a:moveTo>
                  <a:pt x="0" y="6858000"/>
                </a:moveTo>
                <a:lnTo>
                  <a:pt x="0" y="0"/>
                </a:lnTo>
                <a:lnTo>
                  <a:pt x="12192000" y="0"/>
                </a:lnTo>
                <a:lnTo>
                  <a:pt x="12192000" y="6858000"/>
                </a:lnTo>
                <a:lnTo>
                  <a:pt x="0" y="6858000"/>
                </a:lnTo>
                <a:close/>
              </a:path>
            </a:pathLst>
          </a:custGeom>
          <a:solidFill>
            <a:srgbClr val="FFFFFF"/>
          </a:solidFill>
        </p:spPr>
        <p:txBody>
          <a:bodyPr wrap="square" lIns="0" tIns="0" rIns="0" bIns="0" rtlCol="0">
            <a:noAutofit/>
          </a:bodyPr>
          <a:lstStyle/>
          <a:p>
            <a:pPr defTabSz="914400"/>
            <a:endParaRPr>
              <a:solidFill>
                <a:prstClr val="black"/>
              </a:solidFill>
            </a:endParaRPr>
          </a:p>
        </p:txBody>
      </p:sp>
      <p:sp>
        <p:nvSpPr>
          <p:cNvPr id="2" name="text 1"/>
          <p:cNvSpPr txBox="1"/>
          <p:nvPr/>
        </p:nvSpPr>
        <p:spPr>
          <a:xfrm>
            <a:off x="195760" y="175344"/>
            <a:ext cx="1984629" cy="414147"/>
          </a:xfrm>
          <a:prstGeom prst="rect">
            <a:avLst/>
          </a:prstGeom>
        </p:spPr>
        <p:txBody>
          <a:bodyPr vert="horz" wrap="none" lIns="0" tIns="0" rIns="0" bIns="0" rtlCol="0">
            <a:spAutoFit/>
          </a:bodyPr>
          <a:lstStyle/>
          <a:p>
            <a:pPr defTabSz="914400"/>
            <a:r>
              <a:rPr sz="2580" spc="10" dirty="0">
                <a:solidFill>
                  <a:prstClr val="black"/>
                </a:solidFill>
                <a:latin typeface="Arial"/>
                <a:cs typeface="Arial"/>
              </a:rPr>
              <a:t>GUIDELINES</a:t>
            </a:r>
            <a:endParaRPr sz="2500">
              <a:solidFill>
                <a:prstClr val="black"/>
              </a:solidFill>
              <a:latin typeface="Arial"/>
              <a:cs typeface="Arial"/>
            </a:endParaRPr>
          </a:p>
        </p:txBody>
      </p:sp>
      <p:sp>
        <p:nvSpPr>
          <p:cNvPr id="3" name="text 1"/>
          <p:cNvSpPr txBox="1"/>
          <p:nvPr/>
        </p:nvSpPr>
        <p:spPr>
          <a:xfrm>
            <a:off x="11186160" y="6476428"/>
            <a:ext cx="77266" cy="152400"/>
          </a:xfrm>
          <a:prstGeom prst="rect">
            <a:avLst/>
          </a:prstGeom>
        </p:spPr>
        <p:txBody>
          <a:bodyPr vert="horz" wrap="none" lIns="0" tIns="0" rIns="0" bIns="0" rtlCol="0">
            <a:spAutoFit/>
          </a:bodyPr>
          <a:lstStyle/>
          <a:p>
            <a:pPr defTabSz="914400"/>
            <a:r>
              <a:rPr sz="1200" spc="10" dirty="0">
                <a:solidFill>
                  <a:srgbClr val="9B9B9B"/>
                </a:solidFill>
                <a:cs typeface="Calibri"/>
              </a:rPr>
              <a:t>7</a:t>
            </a:r>
            <a:endParaRPr sz="1200">
              <a:solidFill>
                <a:prstClr val="black"/>
              </a:solidFill>
              <a:cs typeface="Calibri"/>
            </a:endParaRPr>
          </a:p>
        </p:txBody>
      </p:sp>
      <p:sp>
        <p:nvSpPr>
          <p:cNvPr id="66" name="object 66"/>
          <p:cNvSpPr/>
          <p:nvPr/>
        </p:nvSpPr>
        <p:spPr>
          <a:xfrm>
            <a:off x="838200" y="5137150"/>
            <a:ext cx="4814938" cy="1219200"/>
          </a:xfrm>
          <a:custGeom>
            <a:avLst/>
            <a:gdLst/>
            <a:ahLst/>
            <a:cxnLst/>
            <a:rect l="l" t="t" r="r" b="b"/>
            <a:pathLst>
              <a:path w="4814938" h="1219200">
                <a:moveTo>
                  <a:pt x="0" y="1219200"/>
                </a:moveTo>
                <a:lnTo>
                  <a:pt x="0" y="0"/>
                </a:lnTo>
                <a:lnTo>
                  <a:pt x="4814938" y="0"/>
                </a:lnTo>
                <a:lnTo>
                  <a:pt x="4814938" y="1219200"/>
                </a:lnTo>
                <a:lnTo>
                  <a:pt x="0" y="12192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67" name="object 67"/>
          <p:cNvSpPr/>
          <p:nvPr/>
        </p:nvSpPr>
        <p:spPr>
          <a:xfrm>
            <a:off x="831850" y="5124450"/>
            <a:ext cx="12700" cy="1257300"/>
          </a:xfrm>
          <a:custGeom>
            <a:avLst/>
            <a:gdLst/>
            <a:ahLst/>
            <a:cxnLst/>
            <a:rect l="l" t="t" r="r" b="b"/>
            <a:pathLst>
              <a:path w="12700" h="1257300">
                <a:moveTo>
                  <a:pt x="6350" y="6350"/>
                </a:moveTo>
                <a:lnTo>
                  <a:pt x="6350" y="12509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68" name="object 68"/>
          <p:cNvSpPr/>
          <p:nvPr/>
        </p:nvSpPr>
        <p:spPr>
          <a:xfrm>
            <a:off x="5646784" y="5124450"/>
            <a:ext cx="12700" cy="1257300"/>
          </a:xfrm>
          <a:custGeom>
            <a:avLst/>
            <a:gdLst/>
            <a:ahLst/>
            <a:cxnLst/>
            <a:rect l="l" t="t" r="r" b="b"/>
            <a:pathLst>
              <a:path w="12700" h="1257300">
                <a:moveTo>
                  <a:pt x="6350" y="6350"/>
                </a:moveTo>
                <a:lnTo>
                  <a:pt x="6350" y="12509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69" name="object 69"/>
          <p:cNvSpPr/>
          <p:nvPr/>
        </p:nvSpPr>
        <p:spPr>
          <a:xfrm>
            <a:off x="825500" y="5130800"/>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70" name="object 70"/>
          <p:cNvSpPr/>
          <p:nvPr/>
        </p:nvSpPr>
        <p:spPr>
          <a:xfrm>
            <a:off x="812800" y="6337300"/>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4" name="text 1"/>
          <p:cNvSpPr txBox="1"/>
          <p:nvPr/>
        </p:nvSpPr>
        <p:spPr>
          <a:xfrm>
            <a:off x="906780" y="5156328"/>
            <a:ext cx="4747537" cy="274993"/>
          </a:xfrm>
          <a:prstGeom prst="rect">
            <a:avLst/>
          </a:prstGeom>
        </p:spPr>
        <p:txBody>
          <a:bodyPr vert="horz" wrap="none" lIns="0" tIns="0" rIns="0" bIns="0" rtlCol="0">
            <a:spAutoFit/>
          </a:bodyPr>
          <a:lstStyle/>
          <a:p>
            <a:pPr defTabSz="914400"/>
            <a:r>
              <a:rPr sz="1790" spc="10" dirty="0">
                <a:solidFill>
                  <a:srgbClr val="B5B5B5"/>
                </a:solidFill>
                <a:latin typeface="Arial"/>
                <a:cs typeface="Arial"/>
              </a:rPr>
              <a:t>Prioritize designs that maintain a uniform grade</a:t>
            </a:r>
            <a:endParaRPr sz="1700">
              <a:solidFill>
                <a:prstClr val="black"/>
              </a:solidFill>
              <a:latin typeface="Arial"/>
              <a:cs typeface="Arial"/>
            </a:endParaRPr>
          </a:p>
        </p:txBody>
      </p:sp>
      <p:sp>
        <p:nvSpPr>
          <p:cNvPr id="5" name="text 1"/>
          <p:cNvSpPr txBox="1"/>
          <p:nvPr/>
        </p:nvSpPr>
        <p:spPr>
          <a:xfrm>
            <a:off x="906780" y="5461128"/>
            <a:ext cx="257790" cy="274993"/>
          </a:xfrm>
          <a:prstGeom prst="rect">
            <a:avLst/>
          </a:prstGeom>
        </p:spPr>
        <p:txBody>
          <a:bodyPr vert="horz" wrap="none" lIns="0" tIns="0" rIns="0" bIns="0" rtlCol="0">
            <a:spAutoFit/>
          </a:bodyPr>
          <a:lstStyle/>
          <a:p>
            <a:pPr defTabSz="914400"/>
            <a:r>
              <a:rPr sz="2000" spc="10" dirty="0">
                <a:solidFill>
                  <a:srgbClr val="B5B5B5"/>
                </a:solidFill>
                <a:latin typeface="Arial"/>
                <a:cs typeface="Arial"/>
              </a:rPr>
              <a:t>of</a:t>
            </a:r>
            <a:endParaRPr sz="2000">
              <a:solidFill>
                <a:prstClr val="black"/>
              </a:solidFill>
              <a:latin typeface="Arial"/>
              <a:cs typeface="Arial"/>
            </a:endParaRPr>
          </a:p>
        </p:txBody>
      </p:sp>
      <p:sp>
        <p:nvSpPr>
          <p:cNvPr id="6" name="text 1"/>
          <p:cNvSpPr txBox="1"/>
          <p:nvPr/>
        </p:nvSpPr>
        <p:spPr>
          <a:xfrm>
            <a:off x="1354836" y="5461128"/>
            <a:ext cx="1162815" cy="274993"/>
          </a:xfrm>
          <a:prstGeom prst="rect">
            <a:avLst/>
          </a:prstGeom>
        </p:spPr>
        <p:txBody>
          <a:bodyPr vert="horz" wrap="none" lIns="0" tIns="0" rIns="0" bIns="0" rtlCol="0">
            <a:spAutoFit/>
          </a:bodyPr>
          <a:lstStyle/>
          <a:p>
            <a:pPr defTabSz="914400"/>
            <a:r>
              <a:rPr sz="1820" spc="10" dirty="0">
                <a:solidFill>
                  <a:srgbClr val="B5B5B5"/>
                </a:solidFill>
                <a:latin typeface="Arial"/>
                <a:cs typeface="Arial"/>
              </a:rPr>
              <a:t>landscaped</a:t>
            </a:r>
            <a:endParaRPr>
              <a:solidFill>
                <a:prstClr val="black"/>
              </a:solidFill>
              <a:latin typeface="Arial"/>
              <a:cs typeface="Arial"/>
            </a:endParaRPr>
          </a:p>
        </p:txBody>
      </p:sp>
      <p:sp>
        <p:nvSpPr>
          <p:cNvPr id="9" name="text 1"/>
          <p:cNvSpPr txBox="1"/>
          <p:nvPr/>
        </p:nvSpPr>
        <p:spPr>
          <a:xfrm>
            <a:off x="2683764" y="5461128"/>
            <a:ext cx="836676" cy="274993"/>
          </a:xfrm>
          <a:prstGeom prst="rect">
            <a:avLst/>
          </a:prstGeom>
        </p:spPr>
        <p:txBody>
          <a:bodyPr vert="horz" wrap="none" lIns="0" tIns="0" rIns="0" bIns="0" rtlCol="0">
            <a:spAutoFit/>
          </a:bodyPr>
          <a:lstStyle/>
          <a:p>
            <a:pPr defTabSz="914400"/>
            <a:r>
              <a:rPr sz="1820" spc="10" dirty="0">
                <a:solidFill>
                  <a:srgbClr val="B5B5B5"/>
                </a:solidFill>
                <a:latin typeface="Arial"/>
                <a:cs typeface="Arial"/>
              </a:rPr>
              <a:t>parking.</a:t>
            </a:r>
            <a:endParaRPr>
              <a:solidFill>
                <a:prstClr val="black"/>
              </a:solidFill>
              <a:latin typeface="Arial"/>
              <a:cs typeface="Arial"/>
            </a:endParaRPr>
          </a:p>
        </p:txBody>
      </p:sp>
      <p:sp>
        <p:nvSpPr>
          <p:cNvPr id="10" name="text 1"/>
          <p:cNvSpPr txBox="1"/>
          <p:nvPr/>
        </p:nvSpPr>
        <p:spPr>
          <a:xfrm>
            <a:off x="3686556" y="5461128"/>
            <a:ext cx="678478" cy="274993"/>
          </a:xfrm>
          <a:prstGeom prst="rect">
            <a:avLst/>
          </a:prstGeom>
        </p:spPr>
        <p:txBody>
          <a:bodyPr vert="horz" wrap="none" lIns="0" tIns="0" rIns="0" bIns="0" rtlCol="0">
            <a:spAutoFit/>
          </a:bodyPr>
          <a:lstStyle/>
          <a:p>
            <a:pPr defTabSz="914400"/>
            <a:r>
              <a:rPr sz="1790" spc="10" dirty="0">
                <a:solidFill>
                  <a:srgbClr val="B5B5B5"/>
                </a:solidFill>
                <a:latin typeface="Arial"/>
                <a:cs typeface="Arial"/>
              </a:rPr>
              <a:t>Where</a:t>
            </a:r>
            <a:endParaRPr sz="1700">
              <a:solidFill>
                <a:prstClr val="black"/>
              </a:solidFill>
              <a:latin typeface="Arial"/>
              <a:cs typeface="Arial"/>
            </a:endParaRPr>
          </a:p>
        </p:txBody>
      </p:sp>
      <p:sp>
        <p:nvSpPr>
          <p:cNvPr id="11" name="text 1"/>
          <p:cNvSpPr txBox="1"/>
          <p:nvPr/>
        </p:nvSpPr>
        <p:spPr>
          <a:xfrm>
            <a:off x="906780" y="5461128"/>
            <a:ext cx="4746510" cy="884593"/>
          </a:xfrm>
          <a:prstGeom prst="rect">
            <a:avLst/>
          </a:prstGeom>
        </p:spPr>
        <p:txBody>
          <a:bodyPr vert="horz" wrap="none" lIns="0" tIns="0" rIns="0" bIns="0" rtlCol="0">
            <a:spAutoFit/>
          </a:bodyPr>
          <a:lstStyle/>
          <a:p>
            <a:pPr marL="3627120" defTabSz="914400"/>
            <a:r>
              <a:rPr sz="1820" spc="10" dirty="0">
                <a:solidFill>
                  <a:srgbClr val="B5B5B5"/>
                </a:solidFill>
                <a:latin typeface="Arial"/>
                <a:cs typeface="Arial"/>
              </a:rPr>
              <a:t>permanent</a:t>
            </a:r>
            <a:endParaRPr>
              <a:solidFill>
                <a:prstClr val="black"/>
              </a:solidFill>
              <a:latin typeface="Arial"/>
              <a:cs typeface="Arial"/>
            </a:endParaRPr>
          </a:p>
          <a:p>
            <a:pPr defTabSz="914400"/>
            <a:r>
              <a:rPr sz="1820" spc="10" dirty="0">
                <a:solidFill>
                  <a:srgbClr val="B5B5B5"/>
                </a:solidFill>
                <a:latin typeface="Arial"/>
                <a:cs typeface="Arial"/>
              </a:rPr>
              <a:t>alteration of grade is necessary, minimize such</a:t>
            </a:r>
            <a:endParaRPr>
              <a:solidFill>
                <a:prstClr val="black"/>
              </a:solidFill>
              <a:latin typeface="Arial"/>
              <a:cs typeface="Arial"/>
            </a:endParaRPr>
          </a:p>
          <a:p>
            <a:pPr defTabSz="914400"/>
            <a:r>
              <a:rPr sz="2000" spc="10" dirty="0">
                <a:solidFill>
                  <a:srgbClr val="B5B5B5"/>
                </a:solidFill>
                <a:latin typeface="Arial"/>
                <a:cs typeface="Arial"/>
              </a:rPr>
              <a:t>change as much as possible.</a:t>
            </a:r>
            <a:endParaRPr sz="2000">
              <a:solidFill>
                <a:prstClr val="black"/>
              </a:solidFill>
              <a:latin typeface="Arial"/>
              <a:cs typeface="Arial"/>
            </a:endParaRPr>
          </a:p>
        </p:txBody>
      </p:sp>
      <p:sp>
        <p:nvSpPr>
          <p:cNvPr id="71" name="object 71"/>
          <p:cNvSpPr/>
          <p:nvPr/>
        </p:nvSpPr>
        <p:spPr>
          <a:xfrm>
            <a:off x="830580" y="3248507"/>
            <a:ext cx="4814938" cy="1524000"/>
          </a:xfrm>
          <a:custGeom>
            <a:avLst/>
            <a:gdLst/>
            <a:ahLst/>
            <a:cxnLst/>
            <a:rect l="l" t="t" r="r" b="b"/>
            <a:pathLst>
              <a:path w="4814938" h="1524000">
                <a:moveTo>
                  <a:pt x="0" y="1524000"/>
                </a:moveTo>
                <a:lnTo>
                  <a:pt x="0" y="0"/>
                </a:lnTo>
                <a:lnTo>
                  <a:pt x="4814938" y="0"/>
                </a:lnTo>
                <a:lnTo>
                  <a:pt x="4814938" y="1524000"/>
                </a:lnTo>
                <a:lnTo>
                  <a:pt x="0" y="15240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72" name="object 72"/>
          <p:cNvSpPr/>
          <p:nvPr/>
        </p:nvSpPr>
        <p:spPr>
          <a:xfrm>
            <a:off x="824230" y="3235811"/>
            <a:ext cx="12700" cy="1562100"/>
          </a:xfrm>
          <a:custGeom>
            <a:avLst/>
            <a:gdLst/>
            <a:ahLst/>
            <a:cxnLst/>
            <a:rect l="l" t="t" r="r" b="b"/>
            <a:pathLst>
              <a:path w="12700" h="1562100">
                <a:moveTo>
                  <a:pt x="6350" y="6350"/>
                </a:moveTo>
                <a:lnTo>
                  <a:pt x="6350" y="15557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73" name="object 73"/>
          <p:cNvSpPr/>
          <p:nvPr/>
        </p:nvSpPr>
        <p:spPr>
          <a:xfrm>
            <a:off x="5639164" y="3235811"/>
            <a:ext cx="12700" cy="1562100"/>
          </a:xfrm>
          <a:custGeom>
            <a:avLst/>
            <a:gdLst/>
            <a:ahLst/>
            <a:cxnLst/>
            <a:rect l="l" t="t" r="r" b="b"/>
            <a:pathLst>
              <a:path w="12700" h="1562100">
                <a:moveTo>
                  <a:pt x="6350" y="6350"/>
                </a:moveTo>
                <a:lnTo>
                  <a:pt x="6350" y="15557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74" name="object 74"/>
          <p:cNvSpPr/>
          <p:nvPr/>
        </p:nvSpPr>
        <p:spPr>
          <a:xfrm>
            <a:off x="817880" y="3242161"/>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75" name="object 75"/>
          <p:cNvSpPr/>
          <p:nvPr/>
        </p:nvSpPr>
        <p:spPr>
          <a:xfrm>
            <a:off x="805180" y="4753461"/>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12" name="text 1"/>
          <p:cNvSpPr txBox="1"/>
          <p:nvPr/>
        </p:nvSpPr>
        <p:spPr>
          <a:xfrm>
            <a:off x="899160" y="3267690"/>
            <a:ext cx="897511" cy="274993"/>
          </a:xfrm>
          <a:prstGeom prst="rect">
            <a:avLst/>
          </a:prstGeom>
        </p:spPr>
        <p:txBody>
          <a:bodyPr vert="horz" wrap="none" lIns="0" tIns="0" rIns="0" bIns="0" rtlCol="0">
            <a:spAutoFit/>
          </a:bodyPr>
          <a:lstStyle/>
          <a:p>
            <a:pPr defTabSz="914400"/>
            <a:r>
              <a:rPr sz="1820" spc="10" dirty="0">
                <a:solidFill>
                  <a:srgbClr val="B5B5B5"/>
                </a:solidFill>
                <a:latin typeface="Arial"/>
                <a:cs typeface="Arial"/>
              </a:rPr>
              <a:t>Maintain</a:t>
            </a:r>
            <a:endParaRPr>
              <a:solidFill>
                <a:prstClr val="black"/>
              </a:solidFill>
              <a:latin typeface="Arial"/>
              <a:cs typeface="Arial"/>
            </a:endParaRPr>
          </a:p>
        </p:txBody>
      </p:sp>
      <p:sp>
        <p:nvSpPr>
          <p:cNvPr id="13" name="text 1"/>
          <p:cNvSpPr txBox="1"/>
          <p:nvPr/>
        </p:nvSpPr>
        <p:spPr>
          <a:xfrm>
            <a:off x="2136648" y="3267690"/>
            <a:ext cx="382815" cy="274993"/>
          </a:xfrm>
          <a:prstGeom prst="rect">
            <a:avLst/>
          </a:prstGeom>
        </p:spPr>
        <p:txBody>
          <a:bodyPr vert="horz" wrap="none" lIns="0" tIns="0" rIns="0" bIns="0" rtlCol="0">
            <a:spAutoFit/>
          </a:bodyPr>
          <a:lstStyle/>
          <a:p>
            <a:pPr defTabSz="914400"/>
            <a:r>
              <a:rPr sz="2000" spc="10" dirty="0">
                <a:solidFill>
                  <a:srgbClr val="B5B5B5"/>
                </a:solidFill>
                <a:latin typeface="Arial"/>
                <a:cs typeface="Arial"/>
              </a:rPr>
              <a:t>the</a:t>
            </a:r>
            <a:endParaRPr sz="2000">
              <a:solidFill>
                <a:prstClr val="black"/>
              </a:solidFill>
              <a:latin typeface="Arial"/>
              <a:cs typeface="Arial"/>
            </a:endParaRPr>
          </a:p>
        </p:txBody>
      </p:sp>
      <p:sp>
        <p:nvSpPr>
          <p:cNvPr id="14" name="text 1"/>
          <p:cNvSpPr txBox="1"/>
          <p:nvPr/>
        </p:nvSpPr>
        <p:spPr>
          <a:xfrm>
            <a:off x="2859024" y="3267690"/>
            <a:ext cx="690191" cy="274993"/>
          </a:xfrm>
          <a:prstGeom prst="rect">
            <a:avLst/>
          </a:prstGeom>
        </p:spPr>
        <p:txBody>
          <a:bodyPr vert="horz" wrap="none" lIns="0" tIns="0" rIns="0" bIns="0" rtlCol="0">
            <a:spAutoFit/>
          </a:bodyPr>
          <a:lstStyle/>
          <a:p>
            <a:pPr defTabSz="914400"/>
            <a:r>
              <a:rPr sz="1820" spc="10" dirty="0">
                <a:solidFill>
                  <a:srgbClr val="B5B5B5"/>
                </a:solidFill>
                <a:latin typeface="Arial"/>
                <a:cs typeface="Arial"/>
              </a:rPr>
              <a:t>overall</a:t>
            </a:r>
            <a:endParaRPr>
              <a:solidFill>
                <a:prstClr val="black"/>
              </a:solidFill>
              <a:latin typeface="Arial"/>
              <a:cs typeface="Arial"/>
            </a:endParaRPr>
          </a:p>
        </p:txBody>
      </p:sp>
      <p:sp>
        <p:nvSpPr>
          <p:cNvPr id="15" name="text 1"/>
          <p:cNvSpPr txBox="1"/>
          <p:nvPr/>
        </p:nvSpPr>
        <p:spPr>
          <a:xfrm>
            <a:off x="3892296" y="3267690"/>
            <a:ext cx="414615" cy="274993"/>
          </a:xfrm>
          <a:prstGeom prst="rect">
            <a:avLst/>
          </a:prstGeom>
        </p:spPr>
        <p:txBody>
          <a:bodyPr vert="horz" wrap="none" lIns="0" tIns="0" rIns="0" bIns="0" rtlCol="0">
            <a:spAutoFit/>
          </a:bodyPr>
          <a:lstStyle/>
          <a:p>
            <a:pPr defTabSz="914400"/>
            <a:r>
              <a:rPr sz="1970" spc="10" dirty="0">
                <a:solidFill>
                  <a:srgbClr val="B5B5B5"/>
                </a:solidFill>
                <a:latin typeface="Arial"/>
                <a:cs typeface="Arial"/>
              </a:rPr>
              <a:t>feel</a:t>
            </a:r>
            <a:endParaRPr sz="1900">
              <a:solidFill>
                <a:prstClr val="black"/>
              </a:solidFill>
              <a:latin typeface="Arial"/>
              <a:cs typeface="Arial"/>
            </a:endParaRPr>
          </a:p>
        </p:txBody>
      </p:sp>
      <p:sp>
        <p:nvSpPr>
          <p:cNvPr id="16" name="text 1"/>
          <p:cNvSpPr txBox="1"/>
          <p:nvPr/>
        </p:nvSpPr>
        <p:spPr>
          <a:xfrm>
            <a:off x="4645152" y="3267690"/>
            <a:ext cx="257791" cy="274993"/>
          </a:xfrm>
          <a:prstGeom prst="rect">
            <a:avLst/>
          </a:prstGeom>
        </p:spPr>
        <p:txBody>
          <a:bodyPr vert="horz" wrap="none" lIns="0" tIns="0" rIns="0" bIns="0" rtlCol="0">
            <a:spAutoFit/>
          </a:bodyPr>
          <a:lstStyle/>
          <a:p>
            <a:pPr defTabSz="914400"/>
            <a:r>
              <a:rPr sz="2000" spc="10" dirty="0">
                <a:solidFill>
                  <a:srgbClr val="B5B5B5"/>
                </a:solidFill>
                <a:latin typeface="Arial"/>
                <a:cs typeface="Arial"/>
              </a:rPr>
              <a:t>of</a:t>
            </a:r>
            <a:endParaRPr sz="2000">
              <a:solidFill>
                <a:prstClr val="black"/>
              </a:solidFill>
              <a:latin typeface="Arial"/>
              <a:cs typeface="Arial"/>
            </a:endParaRPr>
          </a:p>
        </p:txBody>
      </p:sp>
      <p:sp>
        <p:nvSpPr>
          <p:cNvPr id="17" name="text 1"/>
          <p:cNvSpPr txBox="1"/>
          <p:nvPr/>
        </p:nvSpPr>
        <p:spPr>
          <a:xfrm>
            <a:off x="446349" y="3267690"/>
            <a:ext cx="5200349" cy="1541201"/>
          </a:xfrm>
          <a:prstGeom prst="rect">
            <a:avLst/>
          </a:prstGeom>
        </p:spPr>
        <p:txBody>
          <a:bodyPr vert="horz" wrap="none" lIns="0" tIns="0" rIns="0" bIns="0" rtlCol="0">
            <a:spAutoFit/>
          </a:bodyPr>
          <a:lstStyle/>
          <a:p>
            <a:pPr marL="4820594" defTabSz="914400"/>
            <a:r>
              <a:rPr sz="1970" spc="10" dirty="0">
                <a:solidFill>
                  <a:srgbClr val="B5B5B5"/>
                </a:solidFill>
                <a:latin typeface="Arial"/>
                <a:cs typeface="Arial"/>
              </a:rPr>
              <a:t>the</a:t>
            </a:r>
            <a:endParaRPr sz="1900">
              <a:solidFill>
                <a:prstClr val="black"/>
              </a:solidFill>
              <a:latin typeface="Arial"/>
              <a:cs typeface="Arial"/>
            </a:endParaRPr>
          </a:p>
          <a:p>
            <a:pPr marL="452810" defTabSz="914400"/>
            <a:r>
              <a:rPr sz="1820" spc="10" dirty="0">
                <a:solidFill>
                  <a:srgbClr val="B5B5B5"/>
                </a:solidFill>
                <a:latin typeface="Arial"/>
                <a:cs typeface="Arial"/>
              </a:rPr>
              <a:t>street/neighborhood,  with  designs  that  are</a:t>
            </a:r>
            <a:endParaRPr>
              <a:solidFill>
                <a:prstClr val="black"/>
              </a:solidFill>
              <a:latin typeface="Arial"/>
              <a:cs typeface="Arial"/>
            </a:endParaRPr>
          </a:p>
          <a:p>
            <a:pPr marL="452810" defTabSz="914400"/>
            <a:r>
              <a:rPr sz="1970" spc="10" dirty="0">
                <a:solidFill>
                  <a:srgbClr val="B5B5B5"/>
                </a:solidFill>
                <a:latin typeface="Arial"/>
                <a:cs typeface="Arial"/>
              </a:rPr>
              <a:t>open, blend with the landscaped parking in</a:t>
            </a:r>
            <a:endParaRPr sz="1900">
              <a:solidFill>
                <a:prstClr val="black"/>
              </a:solidFill>
              <a:latin typeface="Arial"/>
              <a:cs typeface="Arial"/>
            </a:endParaRPr>
          </a:p>
          <a:p>
            <a:pPr marL="452810" defTabSz="914400"/>
            <a:r>
              <a:rPr sz="1790" spc="10" dirty="0">
                <a:solidFill>
                  <a:srgbClr val="B5B5B5"/>
                </a:solidFill>
                <a:latin typeface="Arial"/>
                <a:cs typeface="Arial"/>
              </a:rPr>
              <a:t>which it is situated, and secondary to the public</a:t>
            </a:r>
            <a:endParaRPr sz="1700">
              <a:solidFill>
                <a:prstClr val="black"/>
              </a:solidFill>
              <a:latin typeface="Arial"/>
              <a:cs typeface="Arial"/>
            </a:endParaRPr>
          </a:p>
          <a:p>
            <a:pPr defTabSz="914400"/>
            <a:r>
              <a:rPr sz="3000" spc="10" dirty="0">
                <a:solidFill>
                  <a:srgbClr val="CBCBCB"/>
                </a:solidFill>
                <a:latin typeface="Arial"/>
                <a:cs typeface="Arial"/>
              </a:rPr>
              <a:t>3. </a:t>
            </a:r>
            <a:r>
              <a:rPr sz="2000" spc="10" dirty="0">
                <a:solidFill>
                  <a:srgbClr val="B5B5B5"/>
                </a:solidFill>
                <a:latin typeface="Arial"/>
                <a:cs typeface="Arial"/>
              </a:rPr>
              <a:t>space surrounding it.</a:t>
            </a:r>
            <a:endParaRPr sz="2000">
              <a:solidFill>
                <a:prstClr val="black"/>
              </a:solidFill>
              <a:latin typeface="Arial"/>
              <a:cs typeface="Arial"/>
            </a:endParaRPr>
          </a:p>
        </p:txBody>
      </p:sp>
      <p:sp>
        <p:nvSpPr>
          <p:cNvPr id="18" name="text 1"/>
          <p:cNvSpPr txBox="1"/>
          <p:nvPr/>
        </p:nvSpPr>
        <p:spPr>
          <a:xfrm>
            <a:off x="446349" y="5969300"/>
            <a:ext cx="403098" cy="414147"/>
          </a:xfrm>
          <a:prstGeom prst="rect">
            <a:avLst/>
          </a:prstGeom>
        </p:spPr>
        <p:txBody>
          <a:bodyPr vert="horz" wrap="none" lIns="0" tIns="0" rIns="0" bIns="0" rtlCol="0">
            <a:spAutoFit/>
          </a:bodyPr>
          <a:lstStyle/>
          <a:p>
            <a:pPr defTabSz="914400"/>
            <a:r>
              <a:rPr sz="3000" spc="10" dirty="0">
                <a:solidFill>
                  <a:srgbClr val="CBCBCB"/>
                </a:solidFill>
                <a:latin typeface="Arial"/>
                <a:cs typeface="Arial"/>
              </a:rPr>
              <a:t>4.</a:t>
            </a:r>
            <a:endParaRPr sz="3000">
              <a:solidFill>
                <a:prstClr val="black"/>
              </a:solidFill>
              <a:latin typeface="Arial"/>
              <a:cs typeface="Arial"/>
            </a:endParaRPr>
          </a:p>
        </p:txBody>
      </p:sp>
      <p:sp>
        <p:nvSpPr>
          <p:cNvPr id="76" name="object 76"/>
          <p:cNvSpPr/>
          <p:nvPr/>
        </p:nvSpPr>
        <p:spPr>
          <a:xfrm>
            <a:off x="6546482" y="2252218"/>
            <a:ext cx="4807318" cy="609600"/>
          </a:xfrm>
          <a:custGeom>
            <a:avLst/>
            <a:gdLst/>
            <a:ahLst/>
            <a:cxnLst/>
            <a:rect l="l" t="t" r="r" b="b"/>
            <a:pathLst>
              <a:path w="4807318" h="609600">
                <a:moveTo>
                  <a:pt x="0" y="609600"/>
                </a:moveTo>
                <a:lnTo>
                  <a:pt x="0" y="0"/>
                </a:lnTo>
                <a:lnTo>
                  <a:pt x="4807318" y="0"/>
                </a:lnTo>
                <a:lnTo>
                  <a:pt x="4807318" y="609600"/>
                </a:lnTo>
                <a:lnTo>
                  <a:pt x="0" y="6096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77" name="object 77"/>
          <p:cNvSpPr/>
          <p:nvPr/>
        </p:nvSpPr>
        <p:spPr>
          <a:xfrm>
            <a:off x="6540138" y="2239515"/>
            <a:ext cx="12700" cy="647700"/>
          </a:xfrm>
          <a:custGeom>
            <a:avLst/>
            <a:gdLst/>
            <a:ahLst/>
            <a:cxnLst/>
            <a:rect l="l" t="t" r="r" b="b"/>
            <a:pathLst>
              <a:path w="12700" h="647700">
                <a:moveTo>
                  <a:pt x="6350" y="6350"/>
                </a:moveTo>
                <a:lnTo>
                  <a:pt x="6350" y="641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78" name="object 78"/>
          <p:cNvSpPr/>
          <p:nvPr/>
        </p:nvSpPr>
        <p:spPr>
          <a:xfrm>
            <a:off x="11347450" y="2239515"/>
            <a:ext cx="12700" cy="647700"/>
          </a:xfrm>
          <a:custGeom>
            <a:avLst/>
            <a:gdLst/>
            <a:ahLst/>
            <a:cxnLst/>
            <a:rect l="l" t="t" r="r" b="b"/>
            <a:pathLst>
              <a:path w="12700" h="647700">
                <a:moveTo>
                  <a:pt x="6350" y="6350"/>
                </a:moveTo>
                <a:lnTo>
                  <a:pt x="6350" y="641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79" name="object 79"/>
          <p:cNvSpPr/>
          <p:nvPr/>
        </p:nvSpPr>
        <p:spPr>
          <a:xfrm>
            <a:off x="6533788" y="2245865"/>
            <a:ext cx="4832718" cy="12700"/>
          </a:xfrm>
          <a:custGeom>
            <a:avLst/>
            <a:gdLst/>
            <a:ahLst/>
            <a:cxnLst/>
            <a:rect l="l" t="t" r="r" b="b"/>
            <a:pathLst>
              <a:path w="4832718" h="12700">
                <a:moveTo>
                  <a:pt x="6350" y="6350"/>
                </a:moveTo>
                <a:lnTo>
                  <a:pt x="482636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80" name="object 80"/>
          <p:cNvSpPr/>
          <p:nvPr/>
        </p:nvSpPr>
        <p:spPr>
          <a:xfrm>
            <a:off x="6521088" y="2842766"/>
            <a:ext cx="4858118" cy="38100"/>
          </a:xfrm>
          <a:custGeom>
            <a:avLst/>
            <a:gdLst/>
            <a:ahLst/>
            <a:cxnLst/>
            <a:rect l="l" t="t" r="r" b="b"/>
            <a:pathLst>
              <a:path w="4858118" h="38100">
                <a:moveTo>
                  <a:pt x="19050" y="19050"/>
                </a:moveTo>
                <a:lnTo>
                  <a:pt x="483906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19" name="text 1"/>
          <p:cNvSpPr txBox="1"/>
          <p:nvPr/>
        </p:nvSpPr>
        <p:spPr>
          <a:xfrm>
            <a:off x="6615068" y="2271392"/>
            <a:ext cx="4742708" cy="579793"/>
          </a:xfrm>
          <a:prstGeom prst="rect">
            <a:avLst/>
          </a:prstGeom>
        </p:spPr>
        <p:txBody>
          <a:bodyPr vert="horz" wrap="none" lIns="0" tIns="0" rIns="0" bIns="0" rtlCol="0">
            <a:spAutoFit/>
          </a:bodyPr>
          <a:lstStyle/>
          <a:p>
            <a:pPr defTabSz="914400"/>
            <a:r>
              <a:rPr sz="1760" spc="10" dirty="0">
                <a:solidFill>
                  <a:prstClr val="black"/>
                </a:solidFill>
                <a:latin typeface="Arial"/>
                <a:cs typeface="Arial"/>
              </a:rPr>
              <a:t>An accessible route or structure must lead to an</a:t>
            </a:r>
            <a:endParaRPr sz="1700">
              <a:solidFill>
                <a:prstClr val="black"/>
              </a:solidFill>
              <a:latin typeface="Arial"/>
              <a:cs typeface="Arial"/>
            </a:endParaRPr>
          </a:p>
          <a:p>
            <a:pPr defTabSz="914400"/>
            <a:r>
              <a:rPr sz="2000" spc="10" dirty="0">
                <a:solidFill>
                  <a:prstClr val="black"/>
                </a:solidFill>
                <a:latin typeface="Arial"/>
                <a:cs typeface="Arial"/>
              </a:rPr>
              <a:t>accessible space.</a:t>
            </a:r>
            <a:endParaRPr sz="2000">
              <a:solidFill>
                <a:prstClr val="black"/>
              </a:solidFill>
              <a:latin typeface="Arial"/>
              <a:cs typeface="Arial"/>
            </a:endParaRPr>
          </a:p>
        </p:txBody>
      </p:sp>
      <p:sp>
        <p:nvSpPr>
          <p:cNvPr id="81" name="object 81"/>
          <p:cNvSpPr/>
          <p:nvPr/>
        </p:nvSpPr>
        <p:spPr>
          <a:xfrm>
            <a:off x="6538861" y="4453661"/>
            <a:ext cx="4814938" cy="609600"/>
          </a:xfrm>
          <a:custGeom>
            <a:avLst/>
            <a:gdLst/>
            <a:ahLst/>
            <a:cxnLst/>
            <a:rect l="l" t="t" r="r" b="b"/>
            <a:pathLst>
              <a:path w="4814938" h="609600">
                <a:moveTo>
                  <a:pt x="0" y="609600"/>
                </a:moveTo>
                <a:lnTo>
                  <a:pt x="0" y="0"/>
                </a:lnTo>
                <a:lnTo>
                  <a:pt x="4814939" y="0"/>
                </a:lnTo>
                <a:lnTo>
                  <a:pt x="4814939" y="609600"/>
                </a:lnTo>
                <a:lnTo>
                  <a:pt x="0" y="6096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82" name="object 82"/>
          <p:cNvSpPr/>
          <p:nvPr/>
        </p:nvSpPr>
        <p:spPr>
          <a:xfrm>
            <a:off x="6532515" y="4440964"/>
            <a:ext cx="12700" cy="647700"/>
          </a:xfrm>
          <a:custGeom>
            <a:avLst/>
            <a:gdLst/>
            <a:ahLst/>
            <a:cxnLst/>
            <a:rect l="l" t="t" r="r" b="b"/>
            <a:pathLst>
              <a:path w="12700" h="647700">
                <a:moveTo>
                  <a:pt x="6350" y="6350"/>
                </a:moveTo>
                <a:lnTo>
                  <a:pt x="6350" y="641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83" name="object 83"/>
          <p:cNvSpPr/>
          <p:nvPr/>
        </p:nvSpPr>
        <p:spPr>
          <a:xfrm>
            <a:off x="11347450" y="4440964"/>
            <a:ext cx="12700" cy="647700"/>
          </a:xfrm>
          <a:custGeom>
            <a:avLst/>
            <a:gdLst/>
            <a:ahLst/>
            <a:cxnLst/>
            <a:rect l="l" t="t" r="r" b="b"/>
            <a:pathLst>
              <a:path w="12700" h="647700">
                <a:moveTo>
                  <a:pt x="6350" y="6350"/>
                </a:moveTo>
                <a:lnTo>
                  <a:pt x="6350" y="641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84" name="object 84"/>
          <p:cNvSpPr/>
          <p:nvPr/>
        </p:nvSpPr>
        <p:spPr>
          <a:xfrm>
            <a:off x="6526165" y="4447314"/>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85" name="object 85"/>
          <p:cNvSpPr/>
          <p:nvPr/>
        </p:nvSpPr>
        <p:spPr>
          <a:xfrm>
            <a:off x="6513465" y="5044214"/>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20" name="text 1"/>
          <p:cNvSpPr txBox="1"/>
          <p:nvPr/>
        </p:nvSpPr>
        <p:spPr>
          <a:xfrm>
            <a:off x="6201879" y="4378959"/>
            <a:ext cx="5152365" cy="414147"/>
          </a:xfrm>
          <a:prstGeom prst="rect">
            <a:avLst/>
          </a:prstGeom>
        </p:spPr>
        <p:txBody>
          <a:bodyPr vert="horz" wrap="none" lIns="0" tIns="0" rIns="0" bIns="0" rtlCol="0">
            <a:spAutoFit/>
          </a:bodyPr>
          <a:lstStyle/>
          <a:p>
            <a:pPr defTabSz="914400"/>
            <a:r>
              <a:rPr sz="2970" spc="10" dirty="0">
                <a:solidFill>
                  <a:prstClr val="black"/>
                </a:solidFill>
                <a:latin typeface="Arial"/>
                <a:cs typeface="Arial"/>
              </a:rPr>
              <a:t>c. </a:t>
            </a:r>
            <a:r>
              <a:rPr sz="1970" spc="10" dirty="0">
                <a:solidFill>
                  <a:prstClr val="black"/>
                </a:solidFill>
                <a:latin typeface="Arial"/>
                <a:cs typeface="Arial"/>
              </a:rPr>
              <a:t>Ramp turns should be made  at 90-degree</a:t>
            </a:r>
            <a:endParaRPr sz="1900">
              <a:solidFill>
                <a:prstClr val="black"/>
              </a:solidFill>
              <a:latin typeface="Arial"/>
              <a:cs typeface="Arial"/>
            </a:endParaRPr>
          </a:p>
        </p:txBody>
      </p:sp>
      <p:sp>
        <p:nvSpPr>
          <p:cNvPr id="21" name="text 1"/>
          <p:cNvSpPr txBox="1"/>
          <p:nvPr/>
        </p:nvSpPr>
        <p:spPr>
          <a:xfrm>
            <a:off x="6607447" y="4777642"/>
            <a:ext cx="2860546" cy="274993"/>
          </a:xfrm>
          <a:prstGeom prst="rect">
            <a:avLst/>
          </a:prstGeom>
        </p:spPr>
        <p:txBody>
          <a:bodyPr vert="horz" wrap="none" lIns="0" tIns="0" rIns="0" bIns="0" rtlCol="0">
            <a:spAutoFit/>
          </a:bodyPr>
          <a:lstStyle/>
          <a:p>
            <a:pPr defTabSz="914400"/>
            <a:r>
              <a:rPr sz="1760" spc="10" dirty="0">
                <a:solidFill>
                  <a:prstClr val="black"/>
                </a:solidFill>
                <a:latin typeface="Arial"/>
                <a:cs typeface="Arial"/>
              </a:rPr>
              <a:t>angles with at-level landings.</a:t>
            </a:r>
            <a:endParaRPr sz="1700">
              <a:solidFill>
                <a:prstClr val="black"/>
              </a:solidFill>
              <a:latin typeface="Arial"/>
              <a:cs typeface="Arial"/>
            </a:endParaRPr>
          </a:p>
        </p:txBody>
      </p:sp>
      <p:sp>
        <p:nvSpPr>
          <p:cNvPr id="22" name="text 1"/>
          <p:cNvSpPr txBox="1"/>
          <p:nvPr/>
        </p:nvSpPr>
        <p:spPr>
          <a:xfrm>
            <a:off x="6186638" y="2115459"/>
            <a:ext cx="363474" cy="414147"/>
          </a:xfrm>
          <a:prstGeom prst="rect">
            <a:avLst/>
          </a:prstGeom>
        </p:spPr>
        <p:txBody>
          <a:bodyPr vert="horz" wrap="none" lIns="0" tIns="0" rIns="0" bIns="0" rtlCol="0">
            <a:spAutoFit/>
          </a:bodyPr>
          <a:lstStyle/>
          <a:p>
            <a:pPr defTabSz="914400"/>
            <a:r>
              <a:rPr sz="3000" spc="10" dirty="0">
                <a:solidFill>
                  <a:prstClr val="black"/>
                </a:solidFill>
                <a:latin typeface="Arial"/>
                <a:cs typeface="Arial"/>
              </a:rPr>
              <a:t>a.</a:t>
            </a:r>
            <a:endParaRPr sz="3000">
              <a:solidFill>
                <a:prstClr val="black"/>
              </a:solidFill>
              <a:latin typeface="Arial"/>
              <a:cs typeface="Arial"/>
            </a:endParaRPr>
          </a:p>
        </p:txBody>
      </p:sp>
      <p:sp>
        <p:nvSpPr>
          <p:cNvPr id="86" name="object 86"/>
          <p:cNvSpPr/>
          <p:nvPr/>
        </p:nvSpPr>
        <p:spPr>
          <a:xfrm>
            <a:off x="6531241" y="3169196"/>
            <a:ext cx="4814938" cy="914400"/>
          </a:xfrm>
          <a:custGeom>
            <a:avLst/>
            <a:gdLst/>
            <a:ahLst/>
            <a:cxnLst/>
            <a:rect l="l" t="t" r="r" b="b"/>
            <a:pathLst>
              <a:path w="4814938" h="914400">
                <a:moveTo>
                  <a:pt x="0" y="914400"/>
                </a:moveTo>
                <a:lnTo>
                  <a:pt x="0" y="0"/>
                </a:lnTo>
                <a:lnTo>
                  <a:pt x="4814939" y="0"/>
                </a:lnTo>
                <a:lnTo>
                  <a:pt x="4814939" y="914400"/>
                </a:lnTo>
                <a:lnTo>
                  <a:pt x="0" y="9144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87" name="object 87"/>
          <p:cNvSpPr/>
          <p:nvPr/>
        </p:nvSpPr>
        <p:spPr>
          <a:xfrm>
            <a:off x="6524894" y="3156502"/>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88" name="object 88"/>
          <p:cNvSpPr/>
          <p:nvPr/>
        </p:nvSpPr>
        <p:spPr>
          <a:xfrm>
            <a:off x="11339827" y="3156502"/>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89" name="object 89"/>
          <p:cNvSpPr/>
          <p:nvPr/>
        </p:nvSpPr>
        <p:spPr>
          <a:xfrm>
            <a:off x="6518544" y="3162852"/>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90" name="object 90"/>
          <p:cNvSpPr/>
          <p:nvPr/>
        </p:nvSpPr>
        <p:spPr>
          <a:xfrm>
            <a:off x="6505844" y="4064552"/>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23" name="text 1"/>
          <p:cNvSpPr txBox="1"/>
          <p:nvPr/>
        </p:nvSpPr>
        <p:spPr>
          <a:xfrm>
            <a:off x="6185113" y="3094497"/>
            <a:ext cx="5162248" cy="414147"/>
          </a:xfrm>
          <a:prstGeom prst="rect">
            <a:avLst/>
          </a:prstGeom>
        </p:spPr>
        <p:txBody>
          <a:bodyPr vert="horz" wrap="none" lIns="0" tIns="0" rIns="0" bIns="0" rtlCol="0">
            <a:spAutoFit/>
          </a:bodyPr>
          <a:lstStyle/>
          <a:p>
            <a:pPr defTabSz="914400"/>
            <a:r>
              <a:rPr sz="2820" spc="10" dirty="0">
                <a:solidFill>
                  <a:prstClr val="black"/>
                </a:solidFill>
                <a:latin typeface="Arial"/>
                <a:cs typeface="Arial"/>
              </a:rPr>
              <a:t>b. </a:t>
            </a:r>
            <a:r>
              <a:rPr sz="1820" spc="10" dirty="0">
                <a:solidFill>
                  <a:prstClr val="black"/>
                </a:solidFill>
                <a:latin typeface="Arial"/>
                <a:cs typeface="Arial"/>
              </a:rPr>
              <a:t>When the accessible route is separate from the</a:t>
            </a:r>
            <a:endParaRPr>
              <a:solidFill>
                <a:prstClr val="black"/>
              </a:solidFill>
              <a:latin typeface="Arial"/>
              <a:cs typeface="Arial"/>
            </a:endParaRPr>
          </a:p>
        </p:txBody>
      </p:sp>
      <p:sp>
        <p:nvSpPr>
          <p:cNvPr id="24" name="text 1"/>
          <p:cNvSpPr txBox="1"/>
          <p:nvPr/>
        </p:nvSpPr>
        <p:spPr>
          <a:xfrm>
            <a:off x="6599824" y="3493179"/>
            <a:ext cx="4748034" cy="579794"/>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lead route into the building, access should be</a:t>
            </a:r>
            <a:endParaRPr>
              <a:solidFill>
                <a:prstClr val="black"/>
              </a:solidFill>
              <a:latin typeface="Arial"/>
              <a:cs typeface="Arial"/>
            </a:endParaRPr>
          </a:p>
          <a:p>
            <a:pPr defTabSz="914400"/>
            <a:r>
              <a:rPr sz="2000" spc="10" dirty="0">
                <a:solidFill>
                  <a:prstClr val="black"/>
                </a:solidFill>
                <a:latin typeface="Arial"/>
                <a:cs typeface="Arial"/>
              </a:rPr>
              <a:t>from the same street.</a:t>
            </a:r>
            <a:endParaRPr sz="2000">
              <a:solidFill>
                <a:prstClr val="black"/>
              </a:solidFill>
              <a:latin typeface="Arial"/>
              <a:cs typeface="Arial"/>
            </a:endParaRPr>
          </a:p>
        </p:txBody>
      </p:sp>
      <p:sp>
        <p:nvSpPr>
          <p:cNvPr id="91" name="object 91"/>
          <p:cNvSpPr/>
          <p:nvPr/>
        </p:nvSpPr>
        <p:spPr>
          <a:xfrm>
            <a:off x="6531241" y="5441950"/>
            <a:ext cx="4814938" cy="914400"/>
          </a:xfrm>
          <a:custGeom>
            <a:avLst/>
            <a:gdLst/>
            <a:ahLst/>
            <a:cxnLst/>
            <a:rect l="l" t="t" r="r" b="b"/>
            <a:pathLst>
              <a:path w="4814938" h="914400">
                <a:moveTo>
                  <a:pt x="0" y="914400"/>
                </a:moveTo>
                <a:lnTo>
                  <a:pt x="0" y="0"/>
                </a:lnTo>
                <a:lnTo>
                  <a:pt x="4814939" y="0"/>
                </a:lnTo>
                <a:lnTo>
                  <a:pt x="4814939" y="914400"/>
                </a:lnTo>
                <a:lnTo>
                  <a:pt x="0" y="9144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92" name="object 92"/>
          <p:cNvSpPr/>
          <p:nvPr/>
        </p:nvSpPr>
        <p:spPr>
          <a:xfrm>
            <a:off x="6524894" y="5429250"/>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93" name="object 93"/>
          <p:cNvSpPr/>
          <p:nvPr/>
        </p:nvSpPr>
        <p:spPr>
          <a:xfrm>
            <a:off x="11339827" y="5429250"/>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94" name="object 94"/>
          <p:cNvSpPr/>
          <p:nvPr/>
        </p:nvSpPr>
        <p:spPr>
          <a:xfrm>
            <a:off x="6518544" y="5435600"/>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95" name="object 95"/>
          <p:cNvSpPr/>
          <p:nvPr/>
        </p:nvSpPr>
        <p:spPr>
          <a:xfrm>
            <a:off x="6505844" y="6337300"/>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25" name="text 1"/>
          <p:cNvSpPr txBox="1"/>
          <p:nvPr/>
        </p:nvSpPr>
        <p:spPr>
          <a:xfrm>
            <a:off x="6166825" y="5367245"/>
            <a:ext cx="5180060" cy="414147"/>
          </a:xfrm>
          <a:prstGeom prst="rect">
            <a:avLst/>
          </a:prstGeom>
        </p:spPr>
        <p:txBody>
          <a:bodyPr vert="horz" wrap="none" lIns="0" tIns="0" rIns="0" bIns="0" rtlCol="0">
            <a:spAutoFit/>
          </a:bodyPr>
          <a:lstStyle/>
          <a:p>
            <a:pPr defTabSz="914400"/>
            <a:r>
              <a:rPr sz="2970" spc="10" dirty="0">
                <a:solidFill>
                  <a:prstClr val="black"/>
                </a:solidFill>
                <a:latin typeface="Arial"/>
                <a:cs typeface="Arial"/>
              </a:rPr>
              <a:t>d. </a:t>
            </a:r>
            <a:r>
              <a:rPr sz="1970" spc="10" dirty="0">
                <a:solidFill>
                  <a:prstClr val="black"/>
                </a:solidFill>
                <a:latin typeface="Arial"/>
                <a:cs typeface="Arial"/>
              </a:rPr>
              <a:t>On corner lots,  ramp turns should result in</a:t>
            </a:r>
            <a:endParaRPr sz="1900">
              <a:solidFill>
                <a:prstClr val="black"/>
              </a:solidFill>
              <a:latin typeface="Arial"/>
              <a:cs typeface="Arial"/>
            </a:endParaRPr>
          </a:p>
        </p:txBody>
      </p:sp>
      <p:sp>
        <p:nvSpPr>
          <p:cNvPr id="26" name="text 1"/>
          <p:cNvSpPr txBox="1"/>
          <p:nvPr/>
        </p:nvSpPr>
        <p:spPr>
          <a:xfrm>
            <a:off x="6599824" y="5765928"/>
            <a:ext cx="4746563" cy="579793"/>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ramps that are parallel with the building façade</a:t>
            </a:r>
            <a:endParaRPr>
              <a:solidFill>
                <a:prstClr val="black"/>
              </a:solidFill>
              <a:latin typeface="Arial"/>
              <a:cs typeface="Arial"/>
            </a:endParaRPr>
          </a:p>
          <a:p>
            <a:pPr defTabSz="914400"/>
            <a:r>
              <a:rPr sz="2000" spc="10" dirty="0">
                <a:solidFill>
                  <a:prstClr val="black"/>
                </a:solidFill>
                <a:latin typeface="Arial"/>
                <a:cs typeface="Arial"/>
              </a:rPr>
              <a:t>as much as possible.</a:t>
            </a:r>
            <a:endParaRPr sz="2000">
              <a:solidFill>
                <a:prstClr val="black"/>
              </a:solidFill>
              <a:latin typeface="Arial"/>
              <a:cs typeface="Arial"/>
            </a:endParaRPr>
          </a:p>
        </p:txBody>
      </p:sp>
      <p:pic>
        <p:nvPicPr>
          <p:cNvPr id="7"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0784" y="1987296"/>
            <a:ext cx="813816" cy="813816"/>
          </a:xfrm>
          <a:prstGeom prst="rect">
            <a:avLst/>
          </a:prstGeom>
        </p:spPr>
      </p:pic>
      <p:pic>
        <p:nvPicPr>
          <p:cNvPr id="8"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07223" y="188976"/>
            <a:ext cx="2475335" cy="1860629"/>
          </a:xfrm>
          <a:prstGeom prst="rect">
            <a:avLst/>
          </a:prstGeom>
        </p:spPr>
      </p:pic>
      <p:sp>
        <p:nvSpPr>
          <p:cNvPr id="96" name="object 96"/>
          <p:cNvSpPr/>
          <p:nvPr/>
        </p:nvSpPr>
        <p:spPr>
          <a:xfrm>
            <a:off x="830580" y="1969478"/>
            <a:ext cx="4814938" cy="914399"/>
          </a:xfrm>
          <a:custGeom>
            <a:avLst/>
            <a:gdLst/>
            <a:ahLst/>
            <a:cxnLst/>
            <a:rect l="l" t="t" r="r" b="b"/>
            <a:pathLst>
              <a:path w="4814938" h="914399">
                <a:moveTo>
                  <a:pt x="0" y="914399"/>
                </a:moveTo>
                <a:lnTo>
                  <a:pt x="0" y="0"/>
                </a:lnTo>
                <a:lnTo>
                  <a:pt x="4814938" y="0"/>
                </a:lnTo>
                <a:lnTo>
                  <a:pt x="4814938" y="914399"/>
                </a:lnTo>
                <a:lnTo>
                  <a:pt x="0" y="914399"/>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97" name="object 97"/>
          <p:cNvSpPr/>
          <p:nvPr/>
        </p:nvSpPr>
        <p:spPr>
          <a:xfrm>
            <a:off x="824230" y="1956774"/>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98" name="object 98"/>
          <p:cNvSpPr/>
          <p:nvPr/>
        </p:nvSpPr>
        <p:spPr>
          <a:xfrm>
            <a:off x="5639164" y="1956774"/>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99" name="object 99"/>
          <p:cNvSpPr/>
          <p:nvPr/>
        </p:nvSpPr>
        <p:spPr>
          <a:xfrm>
            <a:off x="817880" y="1963124"/>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00" name="object 100"/>
          <p:cNvSpPr/>
          <p:nvPr/>
        </p:nvSpPr>
        <p:spPr>
          <a:xfrm>
            <a:off x="805180" y="2864824"/>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27" name="text 1"/>
          <p:cNvSpPr txBox="1"/>
          <p:nvPr/>
        </p:nvSpPr>
        <p:spPr>
          <a:xfrm>
            <a:off x="899160" y="1988652"/>
            <a:ext cx="4823436" cy="854080"/>
          </a:xfrm>
          <a:prstGeom prst="rect">
            <a:avLst/>
          </a:prstGeom>
        </p:spPr>
        <p:txBody>
          <a:bodyPr vert="horz" wrap="none" lIns="0" tIns="0" rIns="0" bIns="0" rtlCol="0">
            <a:spAutoFit/>
          </a:bodyPr>
          <a:lstStyle/>
          <a:p>
            <a:pPr defTabSz="914400"/>
            <a:r>
              <a:rPr sz="1910" spc="10" dirty="0">
                <a:solidFill>
                  <a:prstClr val="black"/>
                </a:solidFill>
                <a:latin typeface="Arial"/>
                <a:cs typeface="Arial"/>
              </a:rPr>
              <a:t>Provide a safe route that meets accessibility</a:t>
            </a:r>
            <a:endParaRPr sz="1900" dirty="0">
              <a:solidFill>
                <a:prstClr val="black"/>
              </a:solidFill>
              <a:latin typeface="Arial"/>
              <a:cs typeface="Arial"/>
            </a:endParaRPr>
          </a:p>
          <a:p>
            <a:pPr defTabSz="914400"/>
            <a:r>
              <a:rPr sz="1820" spc="10" dirty="0">
                <a:solidFill>
                  <a:prstClr val="black"/>
                </a:solidFill>
                <a:latin typeface="Arial"/>
                <a:cs typeface="Arial"/>
              </a:rPr>
              <a:t>regulations, and the intent of public space and</a:t>
            </a:r>
            <a:endParaRPr dirty="0">
              <a:solidFill>
                <a:prstClr val="black"/>
              </a:solidFill>
              <a:latin typeface="Arial"/>
              <a:cs typeface="Arial"/>
            </a:endParaRPr>
          </a:p>
          <a:p>
            <a:pPr defTabSz="914400"/>
            <a:r>
              <a:rPr sz="1820" spc="10" dirty="0">
                <a:solidFill>
                  <a:prstClr val="black"/>
                </a:solidFill>
                <a:latin typeface="Arial"/>
                <a:cs typeface="Arial"/>
              </a:rPr>
              <a:t>projection regulations.</a:t>
            </a:r>
            <a:endParaRPr sz="1820" dirty="0">
              <a:solidFill>
                <a:prstClr val="black"/>
              </a:solidFill>
              <a:latin typeface="Arial"/>
              <a:cs typeface="Arial"/>
            </a:endParaRPr>
          </a:p>
        </p:txBody>
      </p:sp>
      <p:sp>
        <p:nvSpPr>
          <p:cNvPr id="101" name="object 101"/>
          <p:cNvSpPr/>
          <p:nvPr/>
        </p:nvSpPr>
        <p:spPr>
          <a:xfrm>
            <a:off x="838200" y="989457"/>
            <a:ext cx="4807318" cy="609600"/>
          </a:xfrm>
          <a:custGeom>
            <a:avLst/>
            <a:gdLst/>
            <a:ahLst/>
            <a:cxnLst/>
            <a:rect l="l" t="t" r="r" b="b"/>
            <a:pathLst>
              <a:path w="4807318" h="609600">
                <a:moveTo>
                  <a:pt x="0" y="609600"/>
                </a:moveTo>
                <a:lnTo>
                  <a:pt x="0" y="0"/>
                </a:lnTo>
                <a:lnTo>
                  <a:pt x="4807318" y="0"/>
                </a:lnTo>
                <a:lnTo>
                  <a:pt x="4807318" y="609600"/>
                </a:lnTo>
                <a:lnTo>
                  <a:pt x="0" y="6096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02" name="object 102"/>
          <p:cNvSpPr/>
          <p:nvPr/>
        </p:nvSpPr>
        <p:spPr>
          <a:xfrm>
            <a:off x="831850" y="976758"/>
            <a:ext cx="12700" cy="647700"/>
          </a:xfrm>
          <a:custGeom>
            <a:avLst/>
            <a:gdLst/>
            <a:ahLst/>
            <a:cxnLst/>
            <a:rect l="l" t="t" r="r" b="b"/>
            <a:pathLst>
              <a:path w="12700" h="647700">
                <a:moveTo>
                  <a:pt x="6350" y="6350"/>
                </a:moveTo>
                <a:lnTo>
                  <a:pt x="6350" y="641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03" name="object 103"/>
          <p:cNvSpPr/>
          <p:nvPr/>
        </p:nvSpPr>
        <p:spPr>
          <a:xfrm>
            <a:off x="5639164" y="976757"/>
            <a:ext cx="12700" cy="647700"/>
          </a:xfrm>
          <a:custGeom>
            <a:avLst/>
            <a:gdLst/>
            <a:ahLst/>
            <a:cxnLst/>
            <a:rect l="l" t="t" r="r" b="b"/>
            <a:pathLst>
              <a:path w="12700" h="647700">
                <a:moveTo>
                  <a:pt x="6350" y="6350"/>
                </a:moveTo>
                <a:lnTo>
                  <a:pt x="6350" y="641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04" name="object 104"/>
          <p:cNvSpPr/>
          <p:nvPr/>
        </p:nvSpPr>
        <p:spPr>
          <a:xfrm>
            <a:off x="825500" y="983107"/>
            <a:ext cx="4832718" cy="12700"/>
          </a:xfrm>
          <a:custGeom>
            <a:avLst/>
            <a:gdLst/>
            <a:ahLst/>
            <a:cxnLst/>
            <a:rect l="l" t="t" r="r" b="b"/>
            <a:pathLst>
              <a:path w="4832718" h="12700">
                <a:moveTo>
                  <a:pt x="6350" y="6350"/>
                </a:moveTo>
                <a:lnTo>
                  <a:pt x="482636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05" name="object 105"/>
          <p:cNvSpPr/>
          <p:nvPr/>
        </p:nvSpPr>
        <p:spPr>
          <a:xfrm>
            <a:off x="812800" y="1580007"/>
            <a:ext cx="4858118" cy="38100"/>
          </a:xfrm>
          <a:custGeom>
            <a:avLst/>
            <a:gdLst/>
            <a:ahLst/>
            <a:cxnLst/>
            <a:rect l="l" t="t" r="r" b="b"/>
            <a:pathLst>
              <a:path w="4858118" h="38100">
                <a:moveTo>
                  <a:pt x="19050" y="19050"/>
                </a:moveTo>
                <a:lnTo>
                  <a:pt x="483906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28" name="text 1"/>
          <p:cNvSpPr txBox="1"/>
          <p:nvPr/>
        </p:nvSpPr>
        <p:spPr>
          <a:xfrm>
            <a:off x="438729" y="1008636"/>
            <a:ext cx="5209160" cy="620867"/>
          </a:xfrm>
          <a:prstGeom prst="rect">
            <a:avLst/>
          </a:prstGeom>
        </p:spPr>
        <p:txBody>
          <a:bodyPr vert="horz" wrap="none" lIns="0" tIns="0" rIns="0" bIns="0" rtlCol="0">
            <a:spAutoFit/>
          </a:bodyPr>
          <a:lstStyle/>
          <a:p>
            <a:pPr marL="468050" defTabSz="914400"/>
            <a:r>
              <a:rPr sz="1820" spc="10" dirty="0">
                <a:solidFill>
                  <a:srgbClr val="B5B5B5"/>
                </a:solidFill>
                <a:latin typeface="Arial"/>
                <a:cs typeface="Arial"/>
              </a:rPr>
              <a:t>Support  District  residents  of  all  abilities to</a:t>
            </a:r>
            <a:endParaRPr>
              <a:solidFill>
                <a:prstClr val="black"/>
              </a:solidFill>
              <a:latin typeface="Arial"/>
              <a:cs typeface="Arial"/>
            </a:endParaRPr>
          </a:p>
          <a:p>
            <a:pPr defTabSz="914400"/>
            <a:r>
              <a:rPr sz="3000" spc="10" dirty="0">
                <a:solidFill>
                  <a:srgbClr val="B5B5B5"/>
                </a:solidFill>
                <a:latin typeface="Arial"/>
                <a:cs typeface="Arial"/>
              </a:rPr>
              <a:t>1. </a:t>
            </a:r>
            <a:r>
              <a:rPr sz="2000" spc="10" dirty="0">
                <a:solidFill>
                  <a:srgbClr val="B5B5B5"/>
                </a:solidFill>
                <a:latin typeface="Arial"/>
                <a:cs typeface="Arial"/>
              </a:rPr>
              <a:t>remain in their homes.</a:t>
            </a:r>
            <a:endParaRPr sz="2000">
              <a:solidFill>
                <a:prstClr val="black"/>
              </a:solidFill>
              <a:latin typeface="Arial"/>
              <a:cs typeface="Arial"/>
            </a:endParaRPr>
          </a:p>
        </p:txBody>
      </p:sp>
      <p:sp>
        <p:nvSpPr>
          <p:cNvPr id="29" name="text 1"/>
          <p:cNvSpPr txBox="1"/>
          <p:nvPr/>
        </p:nvSpPr>
        <p:spPr>
          <a:xfrm>
            <a:off x="438729" y="2500631"/>
            <a:ext cx="403098" cy="414147"/>
          </a:xfrm>
          <a:prstGeom prst="rect">
            <a:avLst/>
          </a:prstGeom>
        </p:spPr>
        <p:txBody>
          <a:bodyPr vert="horz" wrap="none" lIns="0" tIns="0" rIns="0" bIns="0" rtlCol="0">
            <a:spAutoFit/>
          </a:bodyPr>
          <a:lstStyle/>
          <a:p>
            <a:pPr defTabSz="914400"/>
            <a:r>
              <a:rPr sz="3000" spc="10" dirty="0">
                <a:solidFill>
                  <a:prstClr val="black"/>
                </a:solidFill>
                <a:latin typeface="Arial"/>
                <a:cs typeface="Arial"/>
              </a:rPr>
              <a:t>2.</a:t>
            </a:r>
            <a:endParaRPr sz="3000">
              <a:solidFill>
                <a:prstClr val="black"/>
              </a:solidFill>
              <a:latin typeface="Arial"/>
              <a:cs typeface="Arial"/>
            </a:endParaRPr>
          </a:p>
        </p:txBody>
      </p:sp>
    </p:spTree>
    <p:extLst>
      <p:ext uri="{BB962C8B-B14F-4D97-AF65-F5344CB8AC3E}">
        <p14:creationId xmlns:p14="http://schemas.microsoft.com/office/powerpoint/2010/main" val="30534872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 name="object 106"/>
          <p:cNvSpPr/>
          <p:nvPr/>
        </p:nvSpPr>
        <p:spPr>
          <a:xfrm>
            <a:off x="0" y="0"/>
            <a:ext cx="12192000" cy="6858000"/>
          </a:xfrm>
          <a:custGeom>
            <a:avLst/>
            <a:gdLst/>
            <a:ahLst/>
            <a:cxnLst/>
            <a:rect l="l" t="t" r="r" b="b"/>
            <a:pathLst>
              <a:path w="12192000" h="6858000">
                <a:moveTo>
                  <a:pt x="0" y="6858000"/>
                </a:moveTo>
                <a:lnTo>
                  <a:pt x="0" y="0"/>
                </a:lnTo>
                <a:lnTo>
                  <a:pt x="12192000" y="0"/>
                </a:lnTo>
                <a:lnTo>
                  <a:pt x="12192000" y="6858000"/>
                </a:lnTo>
                <a:lnTo>
                  <a:pt x="0" y="6858000"/>
                </a:lnTo>
                <a:close/>
              </a:path>
            </a:pathLst>
          </a:custGeom>
          <a:solidFill>
            <a:srgbClr val="FFFFFF"/>
          </a:solidFill>
        </p:spPr>
        <p:txBody>
          <a:bodyPr wrap="square" lIns="0" tIns="0" rIns="0" bIns="0" rtlCol="0">
            <a:noAutofit/>
          </a:bodyPr>
          <a:lstStyle/>
          <a:p>
            <a:pPr defTabSz="914400"/>
            <a:endParaRPr>
              <a:solidFill>
                <a:prstClr val="black"/>
              </a:solidFill>
            </a:endParaRPr>
          </a:p>
        </p:txBody>
      </p:sp>
      <p:sp>
        <p:nvSpPr>
          <p:cNvPr id="2" name="text 1"/>
          <p:cNvSpPr txBox="1"/>
          <p:nvPr/>
        </p:nvSpPr>
        <p:spPr>
          <a:xfrm>
            <a:off x="195760" y="175344"/>
            <a:ext cx="1984629" cy="414147"/>
          </a:xfrm>
          <a:prstGeom prst="rect">
            <a:avLst/>
          </a:prstGeom>
        </p:spPr>
        <p:txBody>
          <a:bodyPr vert="horz" wrap="none" lIns="0" tIns="0" rIns="0" bIns="0" rtlCol="0">
            <a:spAutoFit/>
          </a:bodyPr>
          <a:lstStyle/>
          <a:p>
            <a:pPr defTabSz="914400"/>
            <a:r>
              <a:rPr sz="2580" spc="10" dirty="0">
                <a:solidFill>
                  <a:prstClr val="black"/>
                </a:solidFill>
                <a:latin typeface="Arial"/>
                <a:cs typeface="Arial"/>
              </a:rPr>
              <a:t>GUIDELINES</a:t>
            </a:r>
            <a:endParaRPr sz="2500">
              <a:solidFill>
                <a:prstClr val="black"/>
              </a:solidFill>
              <a:latin typeface="Arial"/>
              <a:cs typeface="Arial"/>
            </a:endParaRPr>
          </a:p>
        </p:txBody>
      </p:sp>
      <p:sp>
        <p:nvSpPr>
          <p:cNvPr id="3" name="text 1"/>
          <p:cNvSpPr txBox="1"/>
          <p:nvPr/>
        </p:nvSpPr>
        <p:spPr>
          <a:xfrm>
            <a:off x="11186160" y="6476428"/>
            <a:ext cx="77266" cy="152400"/>
          </a:xfrm>
          <a:prstGeom prst="rect">
            <a:avLst/>
          </a:prstGeom>
        </p:spPr>
        <p:txBody>
          <a:bodyPr vert="horz" wrap="none" lIns="0" tIns="0" rIns="0" bIns="0" rtlCol="0">
            <a:spAutoFit/>
          </a:bodyPr>
          <a:lstStyle/>
          <a:p>
            <a:pPr defTabSz="914400"/>
            <a:r>
              <a:rPr sz="1200" spc="10" dirty="0">
                <a:solidFill>
                  <a:srgbClr val="9B9B9B"/>
                </a:solidFill>
                <a:cs typeface="Calibri"/>
              </a:rPr>
              <a:t>8</a:t>
            </a:r>
            <a:endParaRPr sz="1200">
              <a:solidFill>
                <a:prstClr val="black"/>
              </a:solidFill>
              <a:cs typeface="Calibri"/>
            </a:endParaRPr>
          </a:p>
        </p:txBody>
      </p:sp>
      <p:sp>
        <p:nvSpPr>
          <p:cNvPr id="107" name="object 107"/>
          <p:cNvSpPr/>
          <p:nvPr/>
        </p:nvSpPr>
        <p:spPr>
          <a:xfrm>
            <a:off x="838200" y="5137150"/>
            <a:ext cx="4814938" cy="1219200"/>
          </a:xfrm>
          <a:custGeom>
            <a:avLst/>
            <a:gdLst/>
            <a:ahLst/>
            <a:cxnLst/>
            <a:rect l="l" t="t" r="r" b="b"/>
            <a:pathLst>
              <a:path w="4814938" h="1219200">
                <a:moveTo>
                  <a:pt x="0" y="1219200"/>
                </a:moveTo>
                <a:lnTo>
                  <a:pt x="0" y="0"/>
                </a:lnTo>
                <a:lnTo>
                  <a:pt x="4814938" y="0"/>
                </a:lnTo>
                <a:lnTo>
                  <a:pt x="4814938" y="1219200"/>
                </a:lnTo>
                <a:lnTo>
                  <a:pt x="0" y="12192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08" name="object 108"/>
          <p:cNvSpPr/>
          <p:nvPr/>
        </p:nvSpPr>
        <p:spPr>
          <a:xfrm>
            <a:off x="831850" y="5124450"/>
            <a:ext cx="12700" cy="1257300"/>
          </a:xfrm>
          <a:custGeom>
            <a:avLst/>
            <a:gdLst/>
            <a:ahLst/>
            <a:cxnLst/>
            <a:rect l="l" t="t" r="r" b="b"/>
            <a:pathLst>
              <a:path w="12700" h="1257300">
                <a:moveTo>
                  <a:pt x="6350" y="6350"/>
                </a:moveTo>
                <a:lnTo>
                  <a:pt x="6350" y="12509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09" name="object 109"/>
          <p:cNvSpPr/>
          <p:nvPr/>
        </p:nvSpPr>
        <p:spPr>
          <a:xfrm>
            <a:off x="5646784" y="5124450"/>
            <a:ext cx="12700" cy="1257300"/>
          </a:xfrm>
          <a:custGeom>
            <a:avLst/>
            <a:gdLst/>
            <a:ahLst/>
            <a:cxnLst/>
            <a:rect l="l" t="t" r="r" b="b"/>
            <a:pathLst>
              <a:path w="12700" h="1257300">
                <a:moveTo>
                  <a:pt x="6350" y="6350"/>
                </a:moveTo>
                <a:lnTo>
                  <a:pt x="6350" y="12509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10" name="object 110"/>
          <p:cNvSpPr/>
          <p:nvPr/>
        </p:nvSpPr>
        <p:spPr>
          <a:xfrm>
            <a:off x="825500" y="5130800"/>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11" name="object 111"/>
          <p:cNvSpPr/>
          <p:nvPr/>
        </p:nvSpPr>
        <p:spPr>
          <a:xfrm>
            <a:off x="812800" y="6337300"/>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4" name="text 1"/>
          <p:cNvSpPr txBox="1"/>
          <p:nvPr/>
        </p:nvSpPr>
        <p:spPr>
          <a:xfrm>
            <a:off x="906780" y="5156328"/>
            <a:ext cx="679692" cy="274993"/>
          </a:xfrm>
          <a:prstGeom prst="rect">
            <a:avLst/>
          </a:prstGeom>
        </p:spPr>
        <p:txBody>
          <a:bodyPr vert="horz" wrap="none" lIns="0" tIns="0" rIns="0" bIns="0" rtlCol="0">
            <a:spAutoFit/>
          </a:bodyPr>
          <a:lstStyle/>
          <a:p>
            <a:pPr defTabSz="914400"/>
            <a:r>
              <a:rPr sz="1790" spc="10" dirty="0">
                <a:solidFill>
                  <a:srgbClr val="B5B5B5"/>
                </a:solidFill>
                <a:latin typeface="Arial"/>
                <a:cs typeface="Arial"/>
              </a:rPr>
              <a:t>Where</a:t>
            </a:r>
            <a:endParaRPr sz="1700">
              <a:solidFill>
                <a:prstClr val="black"/>
              </a:solidFill>
              <a:latin typeface="Arial"/>
              <a:cs typeface="Arial"/>
            </a:endParaRPr>
          </a:p>
        </p:txBody>
      </p:sp>
      <p:sp>
        <p:nvSpPr>
          <p:cNvPr id="5" name="text 1"/>
          <p:cNvSpPr txBox="1"/>
          <p:nvPr/>
        </p:nvSpPr>
        <p:spPr>
          <a:xfrm>
            <a:off x="1757172" y="5156328"/>
            <a:ext cx="1117885" cy="274993"/>
          </a:xfrm>
          <a:prstGeom prst="rect">
            <a:avLst/>
          </a:prstGeom>
        </p:spPr>
        <p:txBody>
          <a:bodyPr vert="horz" wrap="none" lIns="0" tIns="0" rIns="0" bIns="0" rtlCol="0">
            <a:spAutoFit/>
          </a:bodyPr>
          <a:lstStyle/>
          <a:p>
            <a:pPr defTabSz="914400"/>
            <a:r>
              <a:rPr sz="1820" spc="10" dirty="0">
                <a:solidFill>
                  <a:srgbClr val="B5B5B5"/>
                </a:solidFill>
                <a:latin typeface="Arial"/>
                <a:cs typeface="Arial"/>
              </a:rPr>
              <a:t>permanent</a:t>
            </a:r>
            <a:endParaRPr>
              <a:solidFill>
                <a:prstClr val="black"/>
              </a:solidFill>
              <a:latin typeface="Arial"/>
              <a:cs typeface="Arial"/>
            </a:endParaRPr>
          </a:p>
        </p:txBody>
      </p:sp>
      <p:sp>
        <p:nvSpPr>
          <p:cNvPr id="6" name="text 1"/>
          <p:cNvSpPr txBox="1"/>
          <p:nvPr/>
        </p:nvSpPr>
        <p:spPr>
          <a:xfrm>
            <a:off x="3046476" y="5156328"/>
            <a:ext cx="970649" cy="274993"/>
          </a:xfrm>
          <a:prstGeom prst="rect">
            <a:avLst/>
          </a:prstGeom>
        </p:spPr>
        <p:txBody>
          <a:bodyPr vert="horz" wrap="none" lIns="0" tIns="0" rIns="0" bIns="0" rtlCol="0">
            <a:spAutoFit/>
          </a:bodyPr>
          <a:lstStyle/>
          <a:p>
            <a:pPr defTabSz="914400"/>
            <a:r>
              <a:rPr sz="1820" spc="10" dirty="0">
                <a:solidFill>
                  <a:srgbClr val="B5B5B5"/>
                </a:solidFill>
                <a:latin typeface="Arial"/>
                <a:cs typeface="Arial"/>
              </a:rPr>
              <a:t>alteration</a:t>
            </a:r>
            <a:endParaRPr>
              <a:solidFill>
                <a:prstClr val="black"/>
              </a:solidFill>
              <a:latin typeface="Arial"/>
              <a:cs typeface="Arial"/>
            </a:endParaRPr>
          </a:p>
        </p:txBody>
      </p:sp>
      <p:sp>
        <p:nvSpPr>
          <p:cNvPr id="7" name="text 1"/>
          <p:cNvSpPr txBox="1"/>
          <p:nvPr/>
        </p:nvSpPr>
        <p:spPr>
          <a:xfrm>
            <a:off x="4186428" y="5156328"/>
            <a:ext cx="257790" cy="274993"/>
          </a:xfrm>
          <a:prstGeom prst="rect">
            <a:avLst/>
          </a:prstGeom>
        </p:spPr>
        <p:txBody>
          <a:bodyPr vert="horz" wrap="none" lIns="0" tIns="0" rIns="0" bIns="0" rtlCol="0">
            <a:spAutoFit/>
          </a:bodyPr>
          <a:lstStyle/>
          <a:p>
            <a:pPr defTabSz="914400"/>
            <a:r>
              <a:rPr sz="2000" spc="10" dirty="0">
                <a:solidFill>
                  <a:srgbClr val="B5B5B5"/>
                </a:solidFill>
                <a:latin typeface="Arial"/>
                <a:cs typeface="Arial"/>
              </a:rPr>
              <a:t>of</a:t>
            </a:r>
            <a:endParaRPr sz="2000">
              <a:solidFill>
                <a:prstClr val="black"/>
              </a:solidFill>
              <a:latin typeface="Arial"/>
              <a:cs typeface="Arial"/>
            </a:endParaRPr>
          </a:p>
        </p:txBody>
      </p:sp>
      <p:sp>
        <p:nvSpPr>
          <p:cNvPr id="8" name="text 1"/>
          <p:cNvSpPr txBox="1"/>
          <p:nvPr/>
        </p:nvSpPr>
        <p:spPr>
          <a:xfrm>
            <a:off x="4637532" y="5156328"/>
            <a:ext cx="626641" cy="274993"/>
          </a:xfrm>
          <a:prstGeom prst="rect">
            <a:avLst/>
          </a:prstGeom>
        </p:spPr>
        <p:txBody>
          <a:bodyPr vert="horz" wrap="none" lIns="0" tIns="0" rIns="0" bIns="0" rtlCol="0">
            <a:spAutoFit/>
          </a:bodyPr>
          <a:lstStyle/>
          <a:p>
            <a:pPr defTabSz="914400"/>
            <a:r>
              <a:rPr sz="1820" spc="10" dirty="0">
                <a:solidFill>
                  <a:srgbClr val="B5B5B5"/>
                </a:solidFill>
                <a:latin typeface="Arial"/>
                <a:cs typeface="Arial"/>
              </a:rPr>
              <a:t>grade</a:t>
            </a:r>
            <a:endParaRPr>
              <a:solidFill>
                <a:prstClr val="black"/>
              </a:solidFill>
              <a:latin typeface="Arial"/>
              <a:cs typeface="Arial"/>
            </a:endParaRPr>
          </a:p>
        </p:txBody>
      </p:sp>
      <p:sp>
        <p:nvSpPr>
          <p:cNvPr id="14" name="text 1"/>
          <p:cNvSpPr txBox="1"/>
          <p:nvPr/>
        </p:nvSpPr>
        <p:spPr>
          <a:xfrm>
            <a:off x="906780" y="5156328"/>
            <a:ext cx="4746882" cy="579793"/>
          </a:xfrm>
          <a:prstGeom prst="rect">
            <a:avLst/>
          </a:prstGeom>
        </p:spPr>
        <p:txBody>
          <a:bodyPr vert="horz" wrap="none" lIns="0" tIns="0" rIns="0" bIns="0" rtlCol="0">
            <a:spAutoFit/>
          </a:bodyPr>
          <a:lstStyle/>
          <a:p>
            <a:pPr marL="4526280" defTabSz="914400"/>
            <a:r>
              <a:rPr sz="2000" spc="10" dirty="0">
                <a:solidFill>
                  <a:srgbClr val="B5B5B5"/>
                </a:solidFill>
                <a:latin typeface="Arial"/>
                <a:cs typeface="Arial"/>
              </a:rPr>
              <a:t>is</a:t>
            </a:r>
            <a:endParaRPr sz="2000">
              <a:solidFill>
                <a:prstClr val="black"/>
              </a:solidFill>
              <a:latin typeface="Arial"/>
              <a:cs typeface="Arial"/>
            </a:endParaRPr>
          </a:p>
          <a:p>
            <a:pPr defTabSz="914400"/>
            <a:r>
              <a:rPr sz="1940" spc="10" dirty="0">
                <a:solidFill>
                  <a:srgbClr val="B5B5B5"/>
                </a:solidFill>
                <a:latin typeface="Arial"/>
                <a:cs typeface="Arial"/>
              </a:rPr>
              <a:t>necessary, prioritize designs that maintain a</a:t>
            </a:r>
            <a:endParaRPr sz="1900">
              <a:solidFill>
                <a:prstClr val="black"/>
              </a:solidFill>
              <a:latin typeface="Arial"/>
              <a:cs typeface="Arial"/>
            </a:endParaRPr>
          </a:p>
        </p:txBody>
      </p:sp>
      <p:sp>
        <p:nvSpPr>
          <p:cNvPr id="15" name="text 1"/>
          <p:cNvSpPr txBox="1"/>
          <p:nvPr/>
        </p:nvSpPr>
        <p:spPr>
          <a:xfrm>
            <a:off x="906780" y="5765928"/>
            <a:ext cx="1949430" cy="274993"/>
          </a:xfrm>
          <a:prstGeom prst="rect">
            <a:avLst/>
          </a:prstGeom>
        </p:spPr>
        <p:txBody>
          <a:bodyPr vert="horz" wrap="none" lIns="0" tIns="0" rIns="0" bIns="0" rtlCol="0">
            <a:spAutoFit/>
          </a:bodyPr>
          <a:lstStyle/>
          <a:p>
            <a:pPr defTabSz="914400"/>
            <a:r>
              <a:rPr sz="1970" spc="10" dirty="0">
                <a:solidFill>
                  <a:srgbClr val="B5B5B5"/>
                </a:solidFill>
                <a:latin typeface="Arial"/>
                <a:cs typeface="Arial"/>
              </a:rPr>
              <a:t>uniform  grade  of</a:t>
            </a:r>
            <a:endParaRPr sz="1900">
              <a:solidFill>
                <a:prstClr val="black"/>
              </a:solidFill>
              <a:latin typeface="Arial"/>
              <a:cs typeface="Arial"/>
            </a:endParaRPr>
          </a:p>
        </p:txBody>
      </p:sp>
      <p:sp>
        <p:nvSpPr>
          <p:cNvPr id="16" name="text 1"/>
          <p:cNvSpPr txBox="1"/>
          <p:nvPr/>
        </p:nvSpPr>
        <p:spPr>
          <a:xfrm>
            <a:off x="906780" y="5765928"/>
            <a:ext cx="4746749" cy="579793"/>
          </a:xfrm>
          <a:prstGeom prst="rect">
            <a:avLst/>
          </a:prstGeom>
        </p:spPr>
        <p:txBody>
          <a:bodyPr vert="horz" wrap="none" lIns="0" tIns="0" rIns="0" bIns="0" rtlCol="0">
            <a:spAutoFit/>
          </a:bodyPr>
          <a:lstStyle/>
          <a:p>
            <a:pPr marL="2103120" defTabSz="914400"/>
            <a:r>
              <a:rPr sz="1820" spc="10" dirty="0">
                <a:solidFill>
                  <a:srgbClr val="B5B5B5"/>
                </a:solidFill>
                <a:latin typeface="Arial"/>
                <a:cs typeface="Arial"/>
              </a:rPr>
              <a:t>landscaped  parking  and</a:t>
            </a:r>
            <a:endParaRPr>
              <a:solidFill>
                <a:prstClr val="black"/>
              </a:solidFill>
              <a:latin typeface="Arial"/>
              <a:cs typeface="Arial"/>
            </a:endParaRPr>
          </a:p>
          <a:p>
            <a:pPr defTabSz="914400"/>
            <a:r>
              <a:rPr sz="1850" spc="10" dirty="0">
                <a:solidFill>
                  <a:srgbClr val="B5B5B5"/>
                </a:solidFill>
                <a:latin typeface="Arial"/>
                <a:cs typeface="Arial"/>
              </a:rPr>
              <a:t>minimize such change as much as possible.</a:t>
            </a:r>
            <a:endParaRPr>
              <a:solidFill>
                <a:prstClr val="black"/>
              </a:solidFill>
              <a:latin typeface="Arial"/>
              <a:cs typeface="Arial"/>
            </a:endParaRPr>
          </a:p>
        </p:txBody>
      </p:sp>
      <p:sp>
        <p:nvSpPr>
          <p:cNvPr id="112" name="object 112"/>
          <p:cNvSpPr/>
          <p:nvPr/>
        </p:nvSpPr>
        <p:spPr>
          <a:xfrm>
            <a:off x="830580" y="3248507"/>
            <a:ext cx="4814938" cy="1642704"/>
          </a:xfrm>
          <a:custGeom>
            <a:avLst/>
            <a:gdLst/>
            <a:ahLst/>
            <a:cxnLst/>
            <a:rect l="l" t="t" r="r" b="b"/>
            <a:pathLst>
              <a:path w="4814938" h="1524000">
                <a:moveTo>
                  <a:pt x="0" y="1524000"/>
                </a:moveTo>
                <a:lnTo>
                  <a:pt x="0" y="0"/>
                </a:lnTo>
                <a:lnTo>
                  <a:pt x="4814938" y="0"/>
                </a:lnTo>
                <a:lnTo>
                  <a:pt x="4814938" y="1524000"/>
                </a:lnTo>
                <a:lnTo>
                  <a:pt x="0" y="15240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13" name="object 113"/>
          <p:cNvSpPr/>
          <p:nvPr/>
        </p:nvSpPr>
        <p:spPr>
          <a:xfrm>
            <a:off x="824230" y="3235811"/>
            <a:ext cx="12700" cy="1562100"/>
          </a:xfrm>
          <a:custGeom>
            <a:avLst/>
            <a:gdLst/>
            <a:ahLst/>
            <a:cxnLst/>
            <a:rect l="l" t="t" r="r" b="b"/>
            <a:pathLst>
              <a:path w="12700" h="1562100">
                <a:moveTo>
                  <a:pt x="6350" y="6350"/>
                </a:moveTo>
                <a:lnTo>
                  <a:pt x="6350" y="15557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14" name="object 114"/>
          <p:cNvSpPr/>
          <p:nvPr/>
        </p:nvSpPr>
        <p:spPr>
          <a:xfrm>
            <a:off x="5639164" y="3235811"/>
            <a:ext cx="12700" cy="1562100"/>
          </a:xfrm>
          <a:custGeom>
            <a:avLst/>
            <a:gdLst/>
            <a:ahLst/>
            <a:cxnLst/>
            <a:rect l="l" t="t" r="r" b="b"/>
            <a:pathLst>
              <a:path w="12700" h="1562100">
                <a:moveTo>
                  <a:pt x="6350" y="6350"/>
                </a:moveTo>
                <a:lnTo>
                  <a:pt x="6350" y="15557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15" name="object 115"/>
          <p:cNvSpPr/>
          <p:nvPr/>
        </p:nvSpPr>
        <p:spPr>
          <a:xfrm>
            <a:off x="817880" y="3242161"/>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7" name="text 1"/>
          <p:cNvSpPr txBox="1"/>
          <p:nvPr/>
        </p:nvSpPr>
        <p:spPr>
          <a:xfrm>
            <a:off x="899160" y="3267690"/>
            <a:ext cx="897511" cy="274993"/>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Maintain</a:t>
            </a:r>
            <a:endParaRPr>
              <a:solidFill>
                <a:prstClr val="black"/>
              </a:solidFill>
              <a:latin typeface="Arial"/>
              <a:cs typeface="Arial"/>
            </a:endParaRPr>
          </a:p>
        </p:txBody>
      </p:sp>
      <p:sp>
        <p:nvSpPr>
          <p:cNvPr id="18" name="text 1"/>
          <p:cNvSpPr txBox="1"/>
          <p:nvPr/>
        </p:nvSpPr>
        <p:spPr>
          <a:xfrm>
            <a:off x="2136648" y="3267690"/>
            <a:ext cx="382815" cy="274993"/>
          </a:xfrm>
          <a:prstGeom prst="rect">
            <a:avLst/>
          </a:prstGeom>
        </p:spPr>
        <p:txBody>
          <a:bodyPr vert="horz" wrap="none" lIns="0" tIns="0" rIns="0" bIns="0" rtlCol="0">
            <a:spAutoFit/>
          </a:bodyPr>
          <a:lstStyle/>
          <a:p>
            <a:pPr defTabSz="914400"/>
            <a:r>
              <a:rPr sz="2000" spc="10" dirty="0">
                <a:solidFill>
                  <a:prstClr val="black"/>
                </a:solidFill>
                <a:latin typeface="Arial"/>
                <a:cs typeface="Arial"/>
              </a:rPr>
              <a:t>the</a:t>
            </a:r>
            <a:endParaRPr sz="2000">
              <a:solidFill>
                <a:prstClr val="black"/>
              </a:solidFill>
              <a:latin typeface="Arial"/>
              <a:cs typeface="Arial"/>
            </a:endParaRPr>
          </a:p>
        </p:txBody>
      </p:sp>
      <p:sp>
        <p:nvSpPr>
          <p:cNvPr id="19" name="text 1"/>
          <p:cNvSpPr txBox="1"/>
          <p:nvPr/>
        </p:nvSpPr>
        <p:spPr>
          <a:xfrm>
            <a:off x="2859024" y="3267690"/>
            <a:ext cx="690191" cy="274993"/>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overall</a:t>
            </a:r>
            <a:endParaRPr>
              <a:solidFill>
                <a:prstClr val="black"/>
              </a:solidFill>
              <a:latin typeface="Arial"/>
              <a:cs typeface="Arial"/>
            </a:endParaRPr>
          </a:p>
        </p:txBody>
      </p:sp>
      <p:sp>
        <p:nvSpPr>
          <p:cNvPr id="20" name="text 1"/>
          <p:cNvSpPr txBox="1"/>
          <p:nvPr/>
        </p:nvSpPr>
        <p:spPr>
          <a:xfrm>
            <a:off x="3892296" y="3267690"/>
            <a:ext cx="414615" cy="274993"/>
          </a:xfrm>
          <a:prstGeom prst="rect">
            <a:avLst/>
          </a:prstGeom>
        </p:spPr>
        <p:txBody>
          <a:bodyPr vert="horz" wrap="none" lIns="0" tIns="0" rIns="0" bIns="0" rtlCol="0">
            <a:spAutoFit/>
          </a:bodyPr>
          <a:lstStyle/>
          <a:p>
            <a:pPr defTabSz="914400"/>
            <a:r>
              <a:rPr sz="1970" spc="10" dirty="0">
                <a:solidFill>
                  <a:prstClr val="black"/>
                </a:solidFill>
                <a:latin typeface="Arial"/>
                <a:cs typeface="Arial"/>
              </a:rPr>
              <a:t>feel</a:t>
            </a:r>
            <a:endParaRPr sz="1900">
              <a:solidFill>
                <a:prstClr val="black"/>
              </a:solidFill>
              <a:latin typeface="Arial"/>
              <a:cs typeface="Arial"/>
            </a:endParaRPr>
          </a:p>
        </p:txBody>
      </p:sp>
      <p:sp>
        <p:nvSpPr>
          <p:cNvPr id="21" name="text 1"/>
          <p:cNvSpPr txBox="1"/>
          <p:nvPr/>
        </p:nvSpPr>
        <p:spPr>
          <a:xfrm>
            <a:off x="4645152" y="3267690"/>
            <a:ext cx="257791" cy="274993"/>
          </a:xfrm>
          <a:prstGeom prst="rect">
            <a:avLst/>
          </a:prstGeom>
        </p:spPr>
        <p:txBody>
          <a:bodyPr vert="horz" wrap="none" lIns="0" tIns="0" rIns="0" bIns="0" rtlCol="0">
            <a:spAutoFit/>
          </a:bodyPr>
          <a:lstStyle/>
          <a:p>
            <a:pPr defTabSz="914400"/>
            <a:r>
              <a:rPr sz="2000" spc="10" dirty="0">
                <a:solidFill>
                  <a:prstClr val="black"/>
                </a:solidFill>
                <a:latin typeface="Arial"/>
                <a:cs typeface="Arial"/>
              </a:rPr>
              <a:t>of</a:t>
            </a:r>
            <a:endParaRPr sz="2000">
              <a:solidFill>
                <a:prstClr val="black"/>
              </a:solidFill>
              <a:latin typeface="Arial"/>
              <a:cs typeface="Arial"/>
            </a:endParaRPr>
          </a:p>
        </p:txBody>
      </p:sp>
      <p:sp>
        <p:nvSpPr>
          <p:cNvPr id="22" name="text 1"/>
          <p:cNvSpPr txBox="1"/>
          <p:nvPr/>
        </p:nvSpPr>
        <p:spPr>
          <a:xfrm>
            <a:off x="446349" y="3284353"/>
            <a:ext cx="5232189" cy="1465016"/>
          </a:xfrm>
          <a:prstGeom prst="rect">
            <a:avLst/>
          </a:prstGeom>
        </p:spPr>
        <p:txBody>
          <a:bodyPr vert="horz" wrap="square" lIns="0" tIns="0" rIns="0" bIns="0" rtlCol="0">
            <a:spAutoFit/>
          </a:bodyPr>
          <a:lstStyle/>
          <a:p>
            <a:pPr marL="4820594" defTabSz="914400"/>
            <a:r>
              <a:rPr sz="1970" spc="10" dirty="0">
                <a:solidFill>
                  <a:prstClr val="black"/>
                </a:solidFill>
                <a:latin typeface="Arial"/>
                <a:cs typeface="Arial"/>
              </a:rPr>
              <a:t>the</a:t>
            </a:r>
            <a:endParaRPr sz="1900" dirty="0">
              <a:solidFill>
                <a:prstClr val="black"/>
              </a:solidFill>
              <a:latin typeface="Arial"/>
              <a:cs typeface="Arial"/>
            </a:endParaRPr>
          </a:p>
          <a:p>
            <a:pPr marL="452810" defTabSz="914400"/>
            <a:r>
              <a:rPr sz="1820" spc="10" dirty="0">
                <a:solidFill>
                  <a:prstClr val="black"/>
                </a:solidFill>
                <a:latin typeface="Arial"/>
                <a:cs typeface="Arial"/>
              </a:rPr>
              <a:t>street/neighborhood,  with  designs  that  are</a:t>
            </a:r>
            <a:endParaRPr dirty="0">
              <a:solidFill>
                <a:prstClr val="black"/>
              </a:solidFill>
              <a:latin typeface="Arial"/>
              <a:cs typeface="Arial"/>
            </a:endParaRPr>
          </a:p>
          <a:p>
            <a:pPr marL="452810" defTabSz="914400"/>
            <a:r>
              <a:rPr sz="1970" spc="10" dirty="0">
                <a:solidFill>
                  <a:prstClr val="black"/>
                </a:solidFill>
                <a:latin typeface="Arial"/>
                <a:cs typeface="Arial"/>
              </a:rPr>
              <a:t>open, blend with the landscaped parking </a:t>
            </a:r>
            <a:r>
              <a:rPr sz="1970" spc="10" dirty="0" smtClean="0">
                <a:solidFill>
                  <a:prstClr val="black"/>
                </a:solidFill>
                <a:latin typeface="Arial"/>
                <a:cs typeface="Arial"/>
              </a:rPr>
              <a:t>in</a:t>
            </a:r>
            <a:r>
              <a:rPr lang="en-US" sz="1900" dirty="0">
                <a:solidFill>
                  <a:prstClr val="black"/>
                </a:solidFill>
                <a:latin typeface="Arial"/>
                <a:cs typeface="Arial"/>
              </a:rPr>
              <a:t> </a:t>
            </a:r>
            <a:r>
              <a:rPr sz="1790" spc="10" dirty="0" smtClean="0">
                <a:solidFill>
                  <a:prstClr val="black"/>
                </a:solidFill>
                <a:latin typeface="Arial"/>
                <a:cs typeface="Arial"/>
              </a:rPr>
              <a:t>which </a:t>
            </a:r>
            <a:r>
              <a:rPr sz="1790" spc="10" dirty="0">
                <a:solidFill>
                  <a:prstClr val="black"/>
                </a:solidFill>
                <a:latin typeface="Arial"/>
                <a:cs typeface="Arial"/>
              </a:rPr>
              <a:t>it is situated, and secondary to the </a:t>
            </a:r>
            <a:r>
              <a:rPr sz="1790" spc="10" dirty="0" smtClean="0">
                <a:solidFill>
                  <a:prstClr val="black"/>
                </a:solidFill>
                <a:latin typeface="Arial"/>
                <a:cs typeface="Arial"/>
              </a:rPr>
              <a:t>public</a:t>
            </a:r>
            <a:r>
              <a:rPr lang="en-US" sz="1790" spc="10" dirty="0" smtClean="0">
                <a:solidFill>
                  <a:prstClr val="black"/>
                </a:solidFill>
                <a:latin typeface="Arial"/>
                <a:cs typeface="Arial"/>
              </a:rPr>
              <a:t> </a:t>
            </a:r>
            <a:r>
              <a:rPr sz="1790" spc="10" dirty="0" smtClean="0">
                <a:solidFill>
                  <a:prstClr val="black"/>
                </a:solidFill>
                <a:latin typeface="Arial"/>
                <a:cs typeface="Arial"/>
              </a:rPr>
              <a:t>space </a:t>
            </a:r>
            <a:r>
              <a:rPr sz="1790" spc="10" dirty="0">
                <a:solidFill>
                  <a:prstClr val="black"/>
                </a:solidFill>
                <a:latin typeface="Arial"/>
                <a:cs typeface="Arial"/>
              </a:rPr>
              <a:t>surrounding it.</a:t>
            </a:r>
            <a:endParaRPr sz="1790" dirty="0">
              <a:solidFill>
                <a:prstClr val="black"/>
              </a:solidFill>
              <a:latin typeface="Arial"/>
              <a:cs typeface="Arial"/>
            </a:endParaRPr>
          </a:p>
        </p:txBody>
      </p:sp>
      <p:sp>
        <p:nvSpPr>
          <p:cNvPr id="23" name="text 1"/>
          <p:cNvSpPr txBox="1"/>
          <p:nvPr/>
        </p:nvSpPr>
        <p:spPr>
          <a:xfrm>
            <a:off x="446349" y="5969300"/>
            <a:ext cx="403098" cy="414147"/>
          </a:xfrm>
          <a:prstGeom prst="rect">
            <a:avLst/>
          </a:prstGeom>
        </p:spPr>
        <p:txBody>
          <a:bodyPr vert="horz" wrap="none" lIns="0" tIns="0" rIns="0" bIns="0" rtlCol="0">
            <a:spAutoFit/>
          </a:bodyPr>
          <a:lstStyle/>
          <a:p>
            <a:pPr defTabSz="914400"/>
            <a:r>
              <a:rPr sz="3000" spc="10" dirty="0">
                <a:solidFill>
                  <a:srgbClr val="CBCBCB"/>
                </a:solidFill>
                <a:latin typeface="Arial"/>
                <a:cs typeface="Arial"/>
              </a:rPr>
              <a:t>4.</a:t>
            </a:r>
            <a:endParaRPr sz="3000" dirty="0">
              <a:solidFill>
                <a:prstClr val="black"/>
              </a:solidFill>
              <a:latin typeface="Arial"/>
              <a:cs typeface="Arial"/>
            </a:endParaRPr>
          </a:p>
        </p:txBody>
      </p:sp>
      <p:sp>
        <p:nvSpPr>
          <p:cNvPr id="117" name="object 117"/>
          <p:cNvSpPr/>
          <p:nvPr/>
        </p:nvSpPr>
        <p:spPr>
          <a:xfrm>
            <a:off x="6546482" y="989457"/>
            <a:ext cx="4814938" cy="1219200"/>
          </a:xfrm>
          <a:custGeom>
            <a:avLst/>
            <a:gdLst/>
            <a:ahLst/>
            <a:cxnLst/>
            <a:rect l="l" t="t" r="r" b="b"/>
            <a:pathLst>
              <a:path w="4814938" h="1219200">
                <a:moveTo>
                  <a:pt x="0" y="1219200"/>
                </a:moveTo>
                <a:lnTo>
                  <a:pt x="0" y="0"/>
                </a:lnTo>
                <a:lnTo>
                  <a:pt x="4814938" y="0"/>
                </a:lnTo>
                <a:lnTo>
                  <a:pt x="4814938" y="1219200"/>
                </a:lnTo>
                <a:lnTo>
                  <a:pt x="0" y="12192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18" name="object 118"/>
          <p:cNvSpPr/>
          <p:nvPr/>
        </p:nvSpPr>
        <p:spPr>
          <a:xfrm>
            <a:off x="6540138" y="976758"/>
            <a:ext cx="12700" cy="1257300"/>
          </a:xfrm>
          <a:custGeom>
            <a:avLst/>
            <a:gdLst/>
            <a:ahLst/>
            <a:cxnLst/>
            <a:rect l="l" t="t" r="r" b="b"/>
            <a:pathLst>
              <a:path w="12700" h="1257300">
                <a:moveTo>
                  <a:pt x="6350" y="6350"/>
                </a:moveTo>
                <a:lnTo>
                  <a:pt x="6350" y="12509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19" name="object 119"/>
          <p:cNvSpPr/>
          <p:nvPr/>
        </p:nvSpPr>
        <p:spPr>
          <a:xfrm>
            <a:off x="11355073" y="976757"/>
            <a:ext cx="12700" cy="1257300"/>
          </a:xfrm>
          <a:custGeom>
            <a:avLst/>
            <a:gdLst/>
            <a:ahLst/>
            <a:cxnLst/>
            <a:rect l="l" t="t" r="r" b="b"/>
            <a:pathLst>
              <a:path w="12700" h="1257300">
                <a:moveTo>
                  <a:pt x="6350" y="6350"/>
                </a:moveTo>
                <a:lnTo>
                  <a:pt x="6350" y="12509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20" name="object 120"/>
          <p:cNvSpPr/>
          <p:nvPr/>
        </p:nvSpPr>
        <p:spPr>
          <a:xfrm>
            <a:off x="6533788" y="983107"/>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21" name="object 121"/>
          <p:cNvSpPr/>
          <p:nvPr/>
        </p:nvSpPr>
        <p:spPr>
          <a:xfrm>
            <a:off x="6521088" y="2189607"/>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24" name="text 1"/>
          <p:cNvSpPr txBox="1"/>
          <p:nvPr/>
        </p:nvSpPr>
        <p:spPr>
          <a:xfrm>
            <a:off x="6615068" y="1008636"/>
            <a:ext cx="441052" cy="274994"/>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Use</a:t>
            </a:r>
            <a:endParaRPr>
              <a:solidFill>
                <a:prstClr val="black"/>
              </a:solidFill>
              <a:latin typeface="Arial"/>
              <a:cs typeface="Arial"/>
            </a:endParaRPr>
          </a:p>
        </p:txBody>
      </p:sp>
      <p:sp>
        <p:nvSpPr>
          <p:cNvPr id="25" name="text 1"/>
          <p:cNvSpPr txBox="1"/>
          <p:nvPr/>
        </p:nvSpPr>
        <p:spPr>
          <a:xfrm>
            <a:off x="7209426" y="1008636"/>
            <a:ext cx="939988" cy="274994"/>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materials</a:t>
            </a:r>
            <a:endParaRPr>
              <a:solidFill>
                <a:prstClr val="black"/>
              </a:solidFill>
              <a:latin typeface="Arial"/>
              <a:cs typeface="Arial"/>
            </a:endParaRPr>
          </a:p>
        </p:txBody>
      </p:sp>
      <p:sp>
        <p:nvSpPr>
          <p:cNvPr id="26" name="text 1"/>
          <p:cNvSpPr txBox="1"/>
          <p:nvPr/>
        </p:nvSpPr>
        <p:spPr>
          <a:xfrm>
            <a:off x="8303660" y="1008636"/>
            <a:ext cx="1055170" cy="274994"/>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consistent</a:t>
            </a:r>
            <a:endParaRPr>
              <a:solidFill>
                <a:prstClr val="black"/>
              </a:solidFill>
              <a:latin typeface="Arial"/>
              <a:cs typeface="Arial"/>
            </a:endParaRPr>
          </a:p>
        </p:txBody>
      </p:sp>
      <p:sp>
        <p:nvSpPr>
          <p:cNvPr id="27" name="text 1"/>
          <p:cNvSpPr txBox="1"/>
          <p:nvPr/>
        </p:nvSpPr>
        <p:spPr>
          <a:xfrm>
            <a:off x="9513716" y="1008636"/>
            <a:ext cx="467692" cy="274994"/>
          </a:xfrm>
          <a:prstGeom prst="rect">
            <a:avLst/>
          </a:prstGeom>
        </p:spPr>
        <p:txBody>
          <a:bodyPr vert="horz" wrap="none" lIns="0" tIns="0" rIns="0" bIns="0" rtlCol="0">
            <a:spAutoFit/>
          </a:bodyPr>
          <a:lstStyle/>
          <a:p>
            <a:pPr defTabSz="914400"/>
            <a:r>
              <a:rPr sz="2000" spc="10" dirty="0">
                <a:solidFill>
                  <a:prstClr val="black"/>
                </a:solidFill>
                <a:latin typeface="Arial"/>
                <a:cs typeface="Arial"/>
              </a:rPr>
              <a:t>with</a:t>
            </a:r>
            <a:endParaRPr sz="2000">
              <a:solidFill>
                <a:prstClr val="black"/>
              </a:solidFill>
              <a:latin typeface="Arial"/>
              <a:cs typeface="Arial"/>
            </a:endParaRPr>
          </a:p>
        </p:txBody>
      </p:sp>
      <p:sp>
        <p:nvSpPr>
          <p:cNvPr id="28" name="text 1"/>
          <p:cNvSpPr txBox="1"/>
          <p:nvPr/>
        </p:nvSpPr>
        <p:spPr>
          <a:xfrm>
            <a:off x="10138556" y="1008636"/>
            <a:ext cx="379755" cy="274994"/>
          </a:xfrm>
          <a:prstGeom prst="rect">
            <a:avLst/>
          </a:prstGeom>
        </p:spPr>
        <p:txBody>
          <a:bodyPr vert="horz" wrap="none" lIns="0" tIns="0" rIns="0" bIns="0" rtlCol="0">
            <a:spAutoFit/>
          </a:bodyPr>
          <a:lstStyle/>
          <a:p>
            <a:pPr defTabSz="914400"/>
            <a:r>
              <a:rPr sz="1970" spc="10" dirty="0">
                <a:solidFill>
                  <a:prstClr val="black"/>
                </a:solidFill>
                <a:latin typeface="Arial"/>
                <a:cs typeface="Arial"/>
              </a:rPr>
              <a:t>the</a:t>
            </a:r>
            <a:endParaRPr sz="1900">
              <a:solidFill>
                <a:prstClr val="black"/>
              </a:solidFill>
              <a:latin typeface="Arial"/>
              <a:cs typeface="Arial"/>
            </a:endParaRPr>
          </a:p>
        </p:txBody>
      </p:sp>
      <p:sp>
        <p:nvSpPr>
          <p:cNvPr id="29" name="text 1"/>
          <p:cNvSpPr txBox="1"/>
          <p:nvPr/>
        </p:nvSpPr>
        <p:spPr>
          <a:xfrm>
            <a:off x="6615068" y="1008636"/>
            <a:ext cx="4745927" cy="1189394"/>
          </a:xfrm>
          <a:prstGeom prst="rect">
            <a:avLst/>
          </a:prstGeom>
        </p:spPr>
        <p:txBody>
          <a:bodyPr vert="horz" wrap="none" lIns="0" tIns="0" rIns="0" bIns="0" rtlCol="0">
            <a:spAutoFit/>
          </a:bodyPr>
          <a:lstStyle/>
          <a:p>
            <a:pPr marL="4056888" defTabSz="914400"/>
            <a:r>
              <a:rPr sz="1820" spc="10" dirty="0">
                <a:solidFill>
                  <a:prstClr val="black"/>
                </a:solidFill>
                <a:latin typeface="Arial"/>
                <a:cs typeface="Arial"/>
              </a:rPr>
              <a:t>overall</a:t>
            </a:r>
            <a:endParaRPr>
              <a:solidFill>
                <a:prstClr val="black"/>
              </a:solidFill>
              <a:latin typeface="Arial"/>
              <a:cs typeface="Arial"/>
            </a:endParaRPr>
          </a:p>
          <a:p>
            <a:pPr defTabSz="914400"/>
            <a:r>
              <a:rPr sz="1820" spc="10" dirty="0">
                <a:solidFill>
                  <a:prstClr val="black"/>
                </a:solidFill>
                <a:latin typeface="Arial"/>
                <a:cs typeface="Arial"/>
              </a:rPr>
              <a:t>street/neighborhood  character,  to  preferably</a:t>
            </a:r>
            <a:endParaRPr>
              <a:solidFill>
                <a:prstClr val="black"/>
              </a:solidFill>
              <a:latin typeface="Arial"/>
              <a:cs typeface="Arial"/>
            </a:endParaRPr>
          </a:p>
          <a:p>
            <a:pPr defTabSz="914400"/>
            <a:r>
              <a:rPr sz="1760" spc="10" dirty="0">
                <a:solidFill>
                  <a:prstClr val="black"/>
                </a:solidFill>
                <a:latin typeface="Arial"/>
                <a:cs typeface="Arial"/>
              </a:rPr>
              <a:t>match the adjacent materials in public space, or</a:t>
            </a:r>
            <a:endParaRPr sz="1700">
              <a:solidFill>
                <a:prstClr val="black"/>
              </a:solidFill>
              <a:latin typeface="Arial"/>
              <a:cs typeface="Arial"/>
            </a:endParaRPr>
          </a:p>
          <a:p>
            <a:pPr defTabSz="914400"/>
            <a:r>
              <a:rPr sz="2000" spc="10" dirty="0">
                <a:solidFill>
                  <a:prstClr val="black"/>
                </a:solidFill>
                <a:latin typeface="Arial"/>
                <a:cs typeface="Arial"/>
              </a:rPr>
              <a:t>at least the appearance of those.</a:t>
            </a:r>
            <a:endParaRPr sz="2000">
              <a:solidFill>
                <a:prstClr val="black"/>
              </a:solidFill>
              <a:latin typeface="Arial"/>
              <a:cs typeface="Arial"/>
            </a:endParaRPr>
          </a:p>
        </p:txBody>
      </p:sp>
      <p:sp>
        <p:nvSpPr>
          <p:cNvPr id="122" name="object 122"/>
          <p:cNvSpPr/>
          <p:nvPr/>
        </p:nvSpPr>
        <p:spPr>
          <a:xfrm>
            <a:off x="6546482" y="4451007"/>
            <a:ext cx="4814938" cy="914400"/>
          </a:xfrm>
          <a:custGeom>
            <a:avLst/>
            <a:gdLst/>
            <a:ahLst/>
            <a:cxnLst/>
            <a:rect l="l" t="t" r="r" b="b"/>
            <a:pathLst>
              <a:path w="4814938" h="914400">
                <a:moveTo>
                  <a:pt x="0" y="914400"/>
                </a:moveTo>
                <a:lnTo>
                  <a:pt x="0" y="0"/>
                </a:lnTo>
                <a:lnTo>
                  <a:pt x="4814938" y="0"/>
                </a:lnTo>
                <a:lnTo>
                  <a:pt x="4814938" y="914400"/>
                </a:lnTo>
                <a:lnTo>
                  <a:pt x="0" y="9144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23" name="object 123"/>
          <p:cNvSpPr/>
          <p:nvPr/>
        </p:nvSpPr>
        <p:spPr>
          <a:xfrm>
            <a:off x="6540138" y="4438303"/>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24" name="object 124"/>
          <p:cNvSpPr/>
          <p:nvPr/>
        </p:nvSpPr>
        <p:spPr>
          <a:xfrm>
            <a:off x="11355073" y="4438303"/>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25" name="object 125"/>
          <p:cNvSpPr/>
          <p:nvPr/>
        </p:nvSpPr>
        <p:spPr>
          <a:xfrm>
            <a:off x="6533788" y="4444653"/>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26" name="object 126"/>
          <p:cNvSpPr/>
          <p:nvPr/>
        </p:nvSpPr>
        <p:spPr>
          <a:xfrm>
            <a:off x="6521088" y="5346353"/>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30" name="text 1"/>
          <p:cNvSpPr txBox="1"/>
          <p:nvPr/>
        </p:nvSpPr>
        <p:spPr>
          <a:xfrm>
            <a:off x="6209501" y="4376299"/>
            <a:ext cx="5150754" cy="414147"/>
          </a:xfrm>
          <a:prstGeom prst="rect">
            <a:avLst/>
          </a:prstGeom>
        </p:spPr>
        <p:txBody>
          <a:bodyPr vert="horz" wrap="none" lIns="0" tIns="0" rIns="0" bIns="0" rtlCol="0">
            <a:spAutoFit/>
          </a:bodyPr>
          <a:lstStyle/>
          <a:p>
            <a:pPr defTabSz="914400"/>
            <a:r>
              <a:rPr sz="2970" spc="10" dirty="0">
                <a:solidFill>
                  <a:prstClr val="black"/>
                </a:solidFill>
                <a:latin typeface="Arial"/>
                <a:cs typeface="Arial"/>
              </a:rPr>
              <a:t>c. </a:t>
            </a:r>
            <a:r>
              <a:rPr sz="1970" spc="10" dirty="0">
                <a:solidFill>
                  <a:prstClr val="black"/>
                </a:solidFill>
                <a:latin typeface="Arial"/>
                <a:cs typeface="Arial"/>
              </a:rPr>
              <a:t>Allow for a 3-foot minimum landscape buffer</a:t>
            </a:r>
            <a:endParaRPr sz="1900">
              <a:solidFill>
                <a:prstClr val="black"/>
              </a:solidFill>
              <a:latin typeface="Arial"/>
              <a:cs typeface="Arial"/>
            </a:endParaRPr>
          </a:p>
        </p:txBody>
      </p:sp>
      <p:sp>
        <p:nvSpPr>
          <p:cNvPr id="31" name="text 1"/>
          <p:cNvSpPr txBox="1"/>
          <p:nvPr/>
        </p:nvSpPr>
        <p:spPr>
          <a:xfrm>
            <a:off x="6615068" y="4774981"/>
            <a:ext cx="4747203" cy="579794"/>
          </a:xfrm>
          <a:prstGeom prst="rect">
            <a:avLst/>
          </a:prstGeom>
        </p:spPr>
        <p:txBody>
          <a:bodyPr vert="horz" wrap="none" lIns="0" tIns="0" rIns="0" bIns="0" rtlCol="0">
            <a:spAutoFit/>
          </a:bodyPr>
          <a:lstStyle/>
          <a:p>
            <a:pPr defTabSz="914400"/>
            <a:r>
              <a:rPr sz="1760" spc="10" dirty="0">
                <a:solidFill>
                  <a:prstClr val="black"/>
                </a:solidFill>
                <a:latin typeface="Arial"/>
                <a:cs typeface="Arial"/>
              </a:rPr>
              <a:t>between sidewalk and ramps running parallel to</a:t>
            </a:r>
            <a:endParaRPr sz="1700">
              <a:solidFill>
                <a:prstClr val="black"/>
              </a:solidFill>
              <a:latin typeface="Arial"/>
              <a:cs typeface="Arial"/>
            </a:endParaRPr>
          </a:p>
          <a:p>
            <a:pPr defTabSz="914400"/>
            <a:r>
              <a:rPr sz="2000" spc="10" dirty="0">
                <a:solidFill>
                  <a:prstClr val="black"/>
                </a:solidFill>
                <a:latin typeface="Arial"/>
                <a:cs typeface="Arial"/>
              </a:rPr>
              <a:t>sidewalks.</a:t>
            </a:r>
            <a:endParaRPr sz="2000">
              <a:solidFill>
                <a:prstClr val="black"/>
              </a:solidFill>
              <a:latin typeface="Arial"/>
              <a:cs typeface="Arial"/>
            </a:endParaRPr>
          </a:p>
        </p:txBody>
      </p:sp>
      <p:sp>
        <p:nvSpPr>
          <p:cNvPr id="96" name="text 1"/>
          <p:cNvSpPr txBox="1"/>
          <p:nvPr/>
        </p:nvSpPr>
        <p:spPr>
          <a:xfrm>
            <a:off x="6195534" y="1166574"/>
            <a:ext cx="363474" cy="414147"/>
          </a:xfrm>
          <a:prstGeom prst="rect">
            <a:avLst/>
          </a:prstGeom>
        </p:spPr>
        <p:txBody>
          <a:bodyPr vert="horz" wrap="none" lIns="0" tIns="0" rIns="0" bIns="0" rtlCol="0">
            <a:spAutoFit/>
          </a:bodyPr>
          <a:lstStyle/>
          <a:p>
            <a:pPr defTabSz="914400"/>
            <a:r>
              <a:rPr sz="3000" spc="10" dirty="0">
                <a:solidFill>
                  <a:prstClr val="black"/>
                </a:solidFill>
                <a:latin typeface="Arial"/>
                <a:cs typeface="Arial"/>
              </a:rPr>
              <a:t>a.</a:t>
            </a:r>
            <a:endParaRPr sz="3000">
              <a:solidFill>
                <a:prstClr val="black"/>
              </a:solidFill>
              <a:latin typeface="Arial"/>
              <a:cs typeface="Arial"/>
            </a:endParaRPr>
          </a:p>
        </p:txBody>
      </p:sp>
      <p:sp>
        <p:nvSpPr>
          <p:cNvPr id="127" name="object 127"/>
          <p:cNvSpPr/>
          <p:nvPr/>
        </p:nvSpPr>
        <p:spPr>
          <a:xfrm>
            <a:off x="6538861" y="2550236"/>
            <a:ext cx="4814938" cy="1524000"/>
          </a:xfrm>
          <a:custGeom>
            <a:avLst/>
            <a:gdLst/>
            <a:ahLst/>
            <a:cxnLst/>
            <a:rect l="l" t="t" r="r" b="b"/>
            <a:pathLst>
              <a:path w="4814938" h="1524000">
                <a:moveTo>
                  <a:pt x="0" y="1524000"/>
                </a:moveTo>
                <a:lnTo>
                  <a:pt x="0" y="0"/>
                </a:lnTo>
                <a:lnTo>
                  <a:pt x="4814939" y="0"/>
                </a:lnTo>
                <a:lnTo>
                  <a:pt x="4814939" y="1524000"/>
                </a:lnTo>
                <a:lnTo>
                  <a:pt x="0" y="15240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28" name="object 128"/>
          <p:cNvSpPr/>
          <p:nvPr/>
        </p:nvSpPr>
        <p:spPr>
          <a:xfrm>
            <a:off x="6532515" y="2537539"/>
            <a:ext cx="12700" cy="1562100"/>
          </a:xfrm>
          <a:custGeom>
            <a:avLst/>
            <a:gdLst/>
            <a:ahLst/>
            <a:cxnLst/>
            <a:rect l="l" t="t" r="r" b="b"/>
            <a:pathLst>
              <a:path w="12700" h="1562100">
                <a:moveTo>
                  <a:pt x="6350" y="6350"/>
                </a:moveTo>
                <a:lnTo>
                  <a:pt x="6350" y="15557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29" name="object 129"/>
          <p:cNvSpPr/>
          <p:nvPr/>
        </p:nvSpPr>
        <p:spPr>
          <a:xfrm>
            <a:off x="11347450" y="2537539"/>
            <a:ext cx="12700" cy="1562100"/>
          </a:xfrm>
          <a:custGeom>
            <a:avLst/>
            <a:gdLst/>
            <a:ahLst/>
            <a:cxnLst/>
            <a:rect l="l" t="t" r="r" b="b"/>
            <a:pathLst>
              <a:path w="12700" h="1562100">
                <a:moveTo>
                  <a:pt x="6350" y="6350"/>
                </a:moveTo>
                <a:lnTo>
                  <a:pt x="6350" y="15557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30" name="object 130"/>
          <p:cNvSpPr/>
          <p:nvPr/>
        </p:nvSpPr>
        <p:spPr>
          <a:xfrm>
            <a:off x="6526165" y="2543889"/>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31" name="object 131"/>
          <p:cNvSpPr/>
          <p:nvPr/>
        </p:nvSpPr>
        <p:spPr>
          <a:xfrm>
            <a:off x="6513465" y="4055190"/>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97" name="text 1"/>
          <p:cNvSpPr txBox="1"/>
          <p:nvPr/>
        </p:nvSpPr>
        <p:spPr>
          <a:xfrm>
            <a:off x="6192735" y="2475533"/>
            <a:ext cx="5161976" cy="414147"/>
          </a:xfrm>
          <a:prstGeom prst="rect">
            <a:avLst/>
          </a:prstGeom>
        </p:spPr>
        <p:txBody>
          <a:bodyPr vert="horz" wrap="none" lIns="0" tIns="0" rIns="0" bIns="0" rtlCol="0">
            <a:spAutoFit/>
          </a:bodyPr>
          <a:lstStyle/>
          <a:p>
            <a:pPr defTabSz="914400"/>
            <a:r>
              <a:rPr sz="2910" spc="10" dirty="0">
                <a:solidFill>
                  <a:prstClr val="black"/>
                </a:solidFill>
                <a:latin typeface="Arial"/>
                <a:cs typeface="Arial"/>
              </a:rPr>
              <a:t>b. </a:t>
            </a:r>
            <a:r>
              <a:rPr sz="1910" spc="10" dirty="0">
                <a:solidFill>
                  <a:prstClr val="black"/>
                </a:solidFill>
                <a:latin typeface="Arial"/>
                <a:cs typeface="Arial"/>
              </a:rPr>
              <a:t>Maximize uniformity of  grade of  landscaped</a:t>
            </a:r>
            <a:endParaRPr sz="1900">
              <a:solidFill>
                <a:prstClr val="black"/>
              </a:solidFill>
              <a:latin typeface="Arial"/>
              <a:cs typeface="Arial"/>
            </a:endParaRPr>
          </a:p>
        </p:txBody>
      </p:sp>
      <p:sp>
        <p:nvSpPr>
          <p:cNvPr id="98" name="text 1"/>
          <p:cNvSpPr txBox="1"/>
          <p:nvPr/>
        </p:nvSpPr>
        <p:spPr>
          <a:xfrm>
            <a:off x="6607447" y="2874215"/>
            <a:ext cx="4748054" cy="1189393"/>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parking at the back of sidewalk to the greatest</a:t>
            </a:r>
            <a:endParaRPr>
              <a:solidFill>
                <a:prstClr val="black"/>
              </a:solidFill>
              <a:latin typeface="Arial"/>
              <a:cs typeface="Arial"/>
            </a:endParaRPr>
          </a:p>
          <a:p>
            <a:pPr defTabSz="914400"/>
            <a:r>
              <a:rPr sz="1820" spc="10" dirty="0">
                <a:solidFill>
                  <a:prstClr val="black"/>
                </a:solidFill>
                <a:latin typeface="Arial"/>
                <a:cs typeface="Arial"/>
              </a:rPr>
              <a:t>extent possible. If ramp is adjacent to private</a:t>
            </a:r>
            <a:endParaRPr>
              <a:solidFill>
                <a:prstClr val="black"/>
              </a:solidFill>
              <a:latin typeface="Arial"/>
              <a:cs typeface="Arial"/>
            </a:endParaRPr>
          </a:p>
          <a:p>
            <a:pPr defTabSz="914400"/>
            <a:r>
              <a:rPr sz="1760" spc="10" dirty="0">
                <a:solidFill>
                  <a:prstClr val="black"/>
                </a:solidFill>
                <a:latin typeface="Arial"/>
                <a:cs typeface="Arial"/>
              </a:rPr>
              <a:t>living spaces, a landscape buffer between ramp</a:t>
            </a:r>
            <a:endParaRPr sz="1700">
              <a:solidFill>
                <a:prstClr val="black"/>
              </a:solidFill>
              <a:latin typeface="Arial"/>
              <a:cs typeface="Arial"/>
            </a:endParaRPr>
          </a:p>
          <a:p>
            <a:pPr defTabSz="914400"/>
            <a:r>
              <a:rPr sz="2000" spc="10" dirty="0">
                <a:solidFill>
                  <a:prstClr val="black"/>
                </a:solidFill>
                <a:latin typeface="Arial"/>
                <a:cs typeface="Arial"/>
              </a:rPr>
              <a:t>and building is encouraged.</a:t>
            </a:r>
            <a:endParaRPr sz="2000">
              <a:solidFill>
                <a:prstClr val="black"/>
              </a:solidFill>
              <a:latin typeface="Arial"/>
              <a:cs typeface="Arial"/>
            </a:endParaRPr>
          </a:p>
        </p:txBody>
      </p:sp>
      <p:sp>
        <p:nvSpPr>
          <p:cNvPr id="132" name="object 132"/>
          <p:cNvSpPr/>
          <p:nvPr/>
        </p:nvSpPr>
        <p:spPr>
          <a:xfrm>
            <a:off x="6538861" y="5714619"/>
            <a:ext cx="4814938" cy="609600"/>
          </a:xfrm>
          <a:custGeom>
            <a:avLst/>
            <a:gdLst/>
            <a:ahLst/>
            <a:cxnLst/>
            <a:rect l="l" t="t" r="r" b="b"/>
            <a:pathLst>
              <a:path w="4814938" h="609600">
                <a:moveTo>
                  <a:pt x="0" y="609600"/>
                </a:moveTo>
                <a:lnTo>
                  <a:pt x="0" y="0"/>
                </a:lnTo>
                <a:lnTo>
                  <a:pt x="4814939" y="0"/>
                </a:lnTo>
                <a:lnTo>
                  <a:pt x="4814939" y="609600"/>
                </a:lnTo>
                <a:lnTo>
                  <a:pt x="0" y="6096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33" name="object 133"/>
          <p:cNvSpPr/>
          <p:nvPr/>
        </p:nvSpPr>
        <p:spPr>
          <a:xfrm>
            <a:off x="6532515" y="5701923"/>
            <a:ext cx="12700" cy="647700"/>
          </a:xfrm>
          <a:custGeom>
            <a:avLst/>
            <a:gdLst/>
            <a:ahLst/>
            <a:cxnLst/>
            <a:rect l="l" t="t" r="r" b="b"/>
            <a:pathLst>
              <a:path w="12700" h="647700">
                <a:moveTo>
                  <a:pt x="6350" y="6350"/>
                </a:moveTo>
                <a:lnTo>
                  <a:pt x="6350" y="641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34" name="object 134"/>
          <p:cNvSpPr/>
          <p:nvPr/>
        </p:nvSpPr>
        <p:spPr>
          <a:xfrm>
            <a:off x="11347450" y="5701923"/>
            <a:ext cx="12700" cy="647700"/>
          </a:xfrm>
          <a:custGeom>
            <a:avLst/>
            <a:gdLst/>
            <a:ahLst/>
            <a:cxnLst/>
            <a:rect l="l" t="t" r="r" b="b"/>
            <a:pathLst>
              <a:path w="12700" h="647700">
                <a:moveTo>
                  <a:pt x="6350" y="6350"/>
                </a:moveTo>
                <a:lnTo>
                  <a:pt x="6350" y="641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35" name="object 135"/>
          <p:cNvSpPr/>
          <p:nvPr/>
        </p:nvSpPr>
        <p:spPr>
          <a:xfrm>
            <a:off x="6526165" y="5708273"/>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36" name="object 136"/>
          <p:cNvSpPr/>
          <p:nvPr/>
        </p:nvSpPr>
        <p:spPr>
          <a:xfrm>
            <a:off x="6513465" y="6305173"/>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99" name="text 1"/>
          <p:cNvSpPr txBox="1"/>
          <p:nvPr/>
        </p:nvSpPr>
        <p:spPr>
          <a:xfrm>
            <a:off x="6174447" y="5639917"/>
            <a:ext cx="5178928" cy="414147"/>
          </a:xfrm>
          <a:prstGeom prst="rect">
            <a:avLst/>
          </a:prstGeom>
        </p:spPr>
        <p:txBody>
          <a:bodyPr vert="horz" wrap="none" lIns="0" tIns="0" rIns="0" bIns="0" rtlCol="0">
            <a:spAutoFit/>
          </a:bodyPr>
          <a:lstStyle/>
          <a:p>
            <a:pPr defTabSz="914400"/>
            <a:r>
              <a:rPr sz="2970" spc="10" dirty="0">
                <a:solidFill>
                  <a:prstClr val="black"/>
                </a:solidFill>
                <a:latin typeface="Arial"/>
                <a:cs typeface="Arial"/>
              </a:rPr>
              <a:t>d. </a:t>
            </a:r>
            <a:r>
              <a:rPr sz="1970" spc="10" dirty="0">
                <a:solidFill>
                  <a:prstClr val="black"/>
                </a:solidFill>
                <a:latin typeface="Arial"/>
                <a:cs typeface="Arial"/>
              </a:rPr>
              <a:t>Place all ADA access to new buildings at or</a:t>
            </a:r>
            <a:endParaRPr sz="1900">
              <a:solidFill>
                <a:prstClr val="black"/>
              </a:solidFill>
              <a:latin typeface="Arial"/>
              <a:cs typeface="Arial"/>
            </a:endParaRPr>
          </a:p>
        </p:txBody>
      </p:sp>
      <p:sp>
        <p:nvSpPr>
          <p:cNvPr id="100" name="text 1"/>
          <p:cNvSpPr txBox="1"/>
          <p:nvPr/>
        </p:nvSpPr>
        <p:spPr>
          <a:xfrm>
            <a:off x="6607447" y="6038601"/>
            <a:ext cx="3777995" cy="274993"/>
          </a:xfrm>
          <a:prstGeom prst="rect">
            <a:avLst/>
          </a:prstGeom>
        </p:spPr>
        <p:txBody>
          <a:bodyPr vert="horz" wrap="none" lIns="0" tIns="0" rIns="0" bIns="0" rtlCol="0">
            <a:spAutoFit/>
          </a:bodyPr>
          <a:lstStyle/>
          <a:p>
            <a:pPr defTabSz="914400"/>
            <a:r>
              <a:rPr sz="1760" spc="10" dirty="0">
                <a:solidFill>
                  <a:prstClr val="black"/>
                </a:solidFill>
                <a:latin typeface="Arial"/>
                <a:cs typeface="Arial"/>
              </a:rPr>
              <a:t>above grade of the adjacent sidewalk.</a:t>
            </a:r>
            <a:endParaRPr sz="1700">
              <a:solidFill>
                <a:prstClr val="black"/>
              </a:solidFill>
              <a:latin typeface="Arial"/>
              <a:cs typeface="Arial"/>
            </a:endParaRPr>
          </a:p>
        </p:txBody>
      </p:sp>
      <p:pic>
        <p:nvPicPr>
          <p:cNvPr id="9"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7103" y="256031"/>
            <a:ext cx="2773679" cy="565904"/>
          </a:xfrm>
          <a:prstGeom prst="rect">
            <a:avLst/>
          </a:prstGeom>
        </p:spPr>
      </p:pic>
      <p:pic>
        <p:nvPicPr>
          <p:cNvPr id="10"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9551" y="1008888"/>
            <a:ext cx="813816" cy="813816"/>
          </a:xfrm>
          <a:prstGeom prst="rect">
            <a:avLst/>
          </a:prstGeom>
        </p:spPr>
      </p:pic>
      <p:pic>
        <p:nvPicPr>
          <p:cNvPr id="11" name="Imag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7528" y="758952"/>
            <a:ext cx="950975" cy="3395472"/>
          </a:xfrm>
          <a:prstGeom prst="rect">
            <a:avLst/>
          </a:prstGeom>
        </p:spPr>
      </p:pic>
      <p:pic>
        <p:nvPicPr>
          <p:cNvPr id="12" name="Imag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65647" y="3023616"/>
            <a:ext cx="270658" cy="947927"/>
          </a:xfrm>
          <a:prstGeom prst="rect">
            <a:avLst/>
          </a:prstGeom>
        </p:spPr>
      </p:pic>
      <p:sp>
        <p:nvSpPr>
          <p:cNvPr id="137" name="object 137"/>
          <p:cNvSpPr/>
          <p:nvPr/>
        </p:nvSpPr>
        <p:spPr>
          <a:xfrm>
            <a:off x="830580" y="1969478"/>
            <a:ext cx="4814938" cy="914399"/>
          </a:xfrm>
          <a:custGeom>
            <a:avLst/>
            <a:gdLst/>
            <a:ahLst/>
            <a:cxnLst/>
            <a:rect l="l" t="t" r="r" b="b"/>
            <a:pathLst>
              <a:path w="4814938" h="914399">
                <a:moveTo>
                  <a:pt x="0" y="914399"/>
                </a:moveTo>
                <a:lnTo>
                  <a:pt x="0" y="0"/>
                </a:lnTo>
                <a:lnTo>
                  <a:pt x="4814938" y="0"/>
                </a:lnTo>
                <a:lnTo>
                  <a:pt x="4814938" y="914399"/>
                </a:lnTo>
                <a:lnTo>
                  <a:pt x="0" y="914399"/>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38" name="object 138"/>
          <p:cNvSpPr/>
          <p:nvPr/>
        </p:nvSpPr>
        <p:spPr>
          <a:xfrm>
            <a:off x="824230" y="1956774"/>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39" name="object 139"/>
          <p:cNvSpPr/>
          <p:nvPr/>
        </p:nvSpPr>
        <p:spPr>
          <a:xfrm>
            <a:off x="5639164" y="1956774"/>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40" name="object 140"/>
          <p:cNvSpPr/>
          <p:nvPr/>
        </p:nvSpPr>
        <p:spPr>
          <a:xfrm>
            <a:off x="817880" y="1963124"/>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41" name="object 141"/>
          <p:cNvSpPr/>
          <p:nvPr/>
        </p:nvSpPr>
        <p:spPr>
          <a:xfrm>
            <a:off x="805180" y="2864824"/>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101" name="text 1"/>
          <p:cNvSpPr txBox="1"/>
          <p:nvPr/>
        </p:nvSpPr>
        <p:spPr>
          <a:xfrm>
            <a:off x="899160" y="1988652"/>
            <a:ext cx="4747397" cy="884593"/>
          </a:xfrm>
          <a:prstGeom prst="rect">
            <a:avLst/>
          </a:prstGeom>
        </p:spPr>
        <p:txBody>
          <a:bodyPr vert="horz" wrap="none" lIns="0" tIns="0" rIns="0" bIns="0" rtlCol="0">
            <a:spAutoFit/>
          </a:bodyPr>
          <a:lstStyle/>
          <a:p>
            <a:pPr defTabSz="914400"/>
            <a:r>
              <a:rPr sz="1910" spc="10" dirty="0">
                <a:solidFill>
                  <a:srgbClr val="B5B5B5"/>
                </a:solidFill>
                <a:latin typeface="Arial"/>
                <a:cs typeface="Arial"/>
              </a:rPr>
              <a:t>Provide a safe route that meets accessibility</a:t>
            </a:r>
            <a:endParaRPr sz="1900">
              <a:solidFill>
                <a:prstClr val="black"/>
              </a:solidFill>
              <a:latin typeface="Arial"/>
              <a:cs typeface="Arial"/>
            </a:endParaRPr>
          </a:p>
          <a:p>
            <a:pPr defTabSz="914400"/>
            <a:r>
              <a:rPr sz="1820" spc="10" dirty="0">
                <a:solidFill>
                  <a:srgbClr val="B5B5B5"/>
                </a:solidFill>
                <a:latin typeface="Arial"/>
                <a:cs typeface="Arial"/>
              </a:rPr>
              <a:t>regulations, and the intent of public space and</a:t>
            </a:r>
            <a:endParaRPr>
              <a:solidFill>
                <a:prstClr val="black"/>
              </a:solidFill>
              <a:latin typeface="Arial"/>
              <a:cs typeface="Arial"/>
            </a:endParaRPr>
          </a:p>
          <a:p>
            <a:pPr defTabSz="914400"/>
            <a:r>
              <a:rPr sz="2000" spc="10" dirty="0">
                <a:solidFill>
                  <a:srgbClr val="B5B5B5"/>
                </a:solidFill>
                <a:latin typeface="Arial"/>
                <a:cs typeface="Arial"/>
              </a:rPr>
              <a:t>projection regulations.</a:t>
            </a:r>
            <a:endParaRPr sz="2000">
              <a:solidFill>
                <a:prstClr val="black"/>
              </a:solidFill>
              <a:latin typeface="Arial"/>
              <a:cs typeface="Arial"/>
            </a:endParaRPr>
          </a:p>
        </p:txBody>
      </p:sp>
      <p:sp>
        <p:nvSpPr>
          <p:cNvPr id="142" name="object 142"/>
          <p:cNvSpPr/>
          <p:nvPr/>
        </p:nvSpPr>
        <p:spPr>
          <a:xfrm>
            <a:off x="838200" y="989457"/>
            <a:ext cx="4807318" cy="609600"/>
          </a:xfrm>
          <a:custGeom>
            <a:avLst/>
            <a:gdLst/>
            <a:ahLst/>
            <a:cxnLst/>
            <a:rect l="l" t="t" r="r" b="b"/>
            <a:pathLst>
              <a:path w="4807318" h="609600">
                <a:moveTo>
                  <a:pt x="0" y="609600"/>
                </a:moveTo>
                <a:lnTo>
                  <a:pt x="0" y="0"/>
                </a:lnTo>
                <a:lnTo>
                  <a:pt x="4807318" y="0"/>
                </a:lnTo>
                <a:lnTo>
                  <a:pt x="4807318" y="609600"/>
                </a:lnTo>
                <a:lnTo>
                  <a:pt x="0" y="6096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43" name="object 143"/>
          <p:cNvSpPr/>
          <p:nvPr/>
        </p:nvSpPr>
        <p:spPr>
          <a:xfrm>
            <a:off x="831850" y="976758"/>
            <a:ext cx="12700" cy="647700"/>
          </a:xfrm>
          <a:custGeom>
            <a:avLst/>
            <a:gdLst/>
            <a:ahLst/>
            <a:cxnLst/>
            <a:rect l="l" t="t" r="r" b="b"/>
            <a:pathLst>
              <a:path w="12700" h="647700">
                <a:moveTo>
                  <a:pt x="6350" y="6350"/>
                </a:moveTo>
                <a:lnTo>
                  <a:pt x="6350" y="641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44" name="object 144"/>
          <p:cNvSpPr/>
          <p:nvPr/>
        </p:nvSpPr>
        <p:spPr>
          <a:xfrm>
            <a:off x="5639164" y="976757"/>
            <a:ext cx="12700" cy="647700"/>
          </a:xfrm>
          <a:custGeom>
            <a:avLst/>
            <a:gdLst/>
            <a:ahLst/>
            <a:cxnLst/>
            <a:rect l="l" t="t" r="r" b="b"/>
            <a:pathLst>
              <a:path w="12700" h="647700">
                <a:moveTo>
                  <a:pt x="6350" y="6350"/>
                </a:moveTo>
                <a:lnTo>
                  <a:pt x="6350" y="641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45" name="object 145"/>
          <p:cNvSpPr/>
          <p:nvPr/>
        </p:nvSpPr>
        <p:spPr>
          <a:xfrm>
            <a:off x="825500" y="983107"/>
            <a:ext cx="4832718" cy="12700"/>
          </a:xfrm>
          <a:custGeom>
            <a:avLst/>
            <a:gdLst/>
            <a:ahLst/>
            <a:cxnLst/>
            <a:rect l="l" t="t" r="r" b="b"/>
            <a:pathLst>
              <a:path w="4832718" h="12700">
                <a:moveTo>
                  <a:pt x="6350" y="6350"/>
                </a:moveTo>
                <a:lnTo>
                  <a:pt x="482636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46" name="object 146"/>
          <p:cNvSpPr/>
          <p:nvPr/>
        </p:nvSpPr>
        <p:spPr>
          <a:xfrm>
            <a:off x="812800" y="1580007"/>
            <a:ext cx="4858118" cy="38100"/>
          </a:xfrm>
          <a:custGeom>
            <a:avLst/>
            <a:gdLst/>
            <a:ahLst/>
            <a:cxnLst/>
            <a:rect l="l" t="t" r="r" b="b"/>
            <a:pathLst>
              <a:path w="4858118" h="38100">
                <a:moveTo>
                  <a:pt x="19050" y="19050"/>
                </a:moveTo>
                <a:lnTo>
                  <a:pt x="483906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102" name="text 1"/>
          <p:cNvSpPr txBox="1"/>
          <p:nvPr/>
        </p:nvSpPr>
        <p:spPr>
          <a:xfrm>
            <a:off x="438729" y="1008636"/>
            <a:ext cx="5209160" cy="620867"/>
          </a:xfrm>
          <a:prstGeom prst="rect">
            <a:avLst/>
          </a:prstGeom>
        </p:spPr>
        <p:txBody>
          <a:bodyPr vert="horz" wrap="none" lIns="0" tIns="0" rIns="0" bIns="0" rtlCol="0">
            <a:spAutoFit/>
          </a:bodyPr>
          <a:lstStyle/>
          <a:p>
            <a:pPr marL="468050" defTabSz="914400"/>
            <a:r>
              <a:rPr sz="1820" spc="10" dirty="0">
                <a:solidFill>
                  <a:srgbClr val="B5B5B5"/>
                </a:solidFill>
                <a:latin typeface="Arial"/>
                <a:cs typeface="Arial"/>
              </a:rPr>
              <a:t>Support  District  residents  of  all  abilities to</a:t>
            </a:r>
            <a:endParaRPr>
              <a:solidFill>
                <a:prstClr val="black"/>
              </a:solidFill>
              <a:latin typeface="Arial"/>
              <a:cs typeface="Arial"/>
            </a:endParaRPr>
          </a:p>
          <a:p>
            <a:pPr defTabSz="914400"/>
            <a:r>
              <a:rPr sz="3000" spc="10" dirty="0">
                <a:solidFill>
                  <a:srgbClr val="B5B5B5"/>
                </a:solidFill>
                <a:latin typeface="Arial"/>
                <a:cs typeface="Arial"/>
              </a:rPr>
              <a:t>1. </a:t>
            </a:r>
            <a:r>
              <a:rPr sz="2000" spc="10" dirty="0">
                <a:solidFill>
                  <a:srgbClr val="B5B5B5"/>
                </a:solidFill>
                <a:latin typeface="Arial"/>
                <a:cs typeface="Arial"/>
              </a:rPr>
              <a:t>remain in their homes.</a:t>
            </a:r>
            <a:endParaRPr sz="2000">
              <a:solidFill>
                <a:prstClr val="black"/>
              </a:solidFill>
              <a:latin typeface="Arial"/>
              <a:cs typeface="Arial"/>
            </a:endParaRPr>
          </a:p>
        </p:txBody>
      </p:sp>
      <p:sp>
        <p:nvSpPr>
          <p:cNvPr id="103" name="text 1"/>
          <p:cNvSpPr txBox="1"/>
          <p:nvPr/>
        </p:nvSpPr>
        <p:spPr>
          <a:xfrm>
            <a:off x="438729" y="2500631"/>
            <a:ext cx="403098" cy="414147"/>
          </a:xfrm>
          <a:prstGeom prst="rect">
            <a:avLst/>
          </a:prstGeom>
        </p:spPr>
        <p:txBody>
          <a:bodyPr vert="horz" wrap="none" lIns="0" tIns="0" rIns="0" bIns="0" rtlCol="0">
            <a:spAutoFit/>
          </a:bodyPr>
          <a:lstStyle/>
          <a:p>
            <a:pPr defTabSz="914400"/>
            <a:r>
              <a:rPr sz="3000" spc="10" dirty="0">
                <a:solidFill>
                  <a:srgbClr val="B5B5B5"/>
                </a:solidFill>
                <a:latin typeface="Arial"/>
                <a:cs typeface="Arial"/>
              </a:rPr>
              <a:t>2.</a:t>
            </a:r>
            <a:endParaRPr sz="3000">
              <a:solidFill>
                <a:prstClr val="black"/>
              </a:solidFill>
              <a:latin typeface="Arial"/>
              <a:cs typeface="Arial"/>
            </a:endParaRPr>
          </a:p>
        </p:txBody>
      </p:sp>
      <p:pic>
        <p:nvPicPr>
          <p:cNvPr id="13" name="Image"/>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59951" y="262128"/>
            <a:ext cx="2595514" cy="565904"/>
          </a:xfrm>
          <a:prstGeom prst="rect">
            <a:avLst/>
          </a:prstGeom>
        </p:spPr>
      </p:pic>
      <p:sp>
        <p:nvSpPr>
          <p:cNvPr id="81" name="text 1"/>
          <p:cNvSpPr txBox="1"/>
          <p:nvPr/>
        </p:nvSpPr>
        <p:spPr>
          <a:xfrm>
            <a:off x="397200" y="3660093"/>
            <a:ext cx="323165" cy="461665"/>
          </a:xfrm>
          <a:prstGeom prst="rect">
            <a:avLst/>
          </a:prstGeom>
        </p:spPr>
        <p:txBody>
          <a:bodyPr vert="horz" wrap="none" lIns="0" tIns="0" rIns="0" bIns="0" rtlCol="0">
            <a:spAutoFit/>
          </a:bodyPr>
          <a:lstStyle/>
          <a:p>
            <a:pPr defTabSz="914400"/>
            <a:r>
              <a:rPr lang="en-US" sz="3000" spc="10" dirty="0">
                <a:solidFill>
                  <a:srgbClr val="CBCBCB"/>
                </a:solidFill>
                <a:latin typeface="Arial"/>
                <a:cs typeface="Arial"/>
              </a:rPr>
              <a:t>3</a:t>
            </a:r>
            <a:r>
              <a:rPr sz="3000" spc="10" dirty="0" smtClean="0">
                <a:solidFill>
                  <a:srgbClr val="CBCBCB"/>
                </a:solidFill>
                <a:latin typeface="Arial"/>
                <a:cs typeface="Arial"/>
              </a:rPr>
              <a:t>.</a:t>
            </a:r>
            <a:endParaRPr sz="3000" dirty="0">
              <a:solidFill>
                <a:prstClr val="black"/>
              </a:solidFill>
              <a:latin typeface="Arial"/>
              <a:cs typeface="Arial"/>
            </a:endParaRPr>
          </a:p>
        </p:txBody>
      </p:sp>
    </p:spTree>
    <p:extLst>
      <p:ext uri="{BB962C8B-B14F-4D97-AF65-F5344CB8AC3E}">
        <p14:creationId xmlns:p14="http://schemas.microsoft.com/office/powerpoint/2010/main" val="10709911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7" name="object 147"/>
          <p:cNvSpPr/>
          <p:nvPr/>
        </p:nvSpPr>
        <p:spPr>
          <a:xfrm>
            <a:off x="0" y="0"/>
            <a:ext cx="12192000" cy="6858000"/>
          </a:xfrm>
          <a:custGeom>
            <a:avLst/>
            <a:gdLst/>
            <a:ahLst/>
            <a:cxnLst/>
            <a:rect l="l" t="t" r="r" b="b"/>
            <a:pathLst>
              <a:path w="12192000" h="6858000">
                <a:moveTo>
                  <a:pt x="0" y="6858000"/>
                </a:moveTo>
                <a:lnTo>
                  <a:pt x="0" y="0"/>
                </a:lnTo>
                <a:lnTo>
                  <a:pt x="12192000" y="0"/>
                </a:lnTo>
                <a:lnTo>
                  <a:pt x="12192000" y="6858000"/>
                </a:lnTo>
                <a:lnTo>
                  <a:pt x="0" y="6858000"/>
                </a:lnTo>
                <a:close/>
              </a:path>
            </a:pathLst>
          </a:custGeom>
          <a:solidFill>
            <a:srgbClr val="FFFFFF"/>
          </a:solidFill>
        </p:spPr>
        <p:txBody>
          <a:bodyPr wrap="square" lIns="0" tIns="0" rIns="0" bIns="0" rtlCol="0">
            <a:noAutofit/>
          </a:bodyPr>
          <a:lstStyle/>
          <a:p>
            <a:pPr defTabSz="914400"/>
            <a:endParaRPr>
              <a:solidFill>
                <a:prstClr val="black"/>
              </a:solidFill>
            </a:endParaRPr>
          </a:p>
        </p:txBody>
      </p:sp>
      <p:sp>
        <p:nvSpPr>
          <p:cNvPr id="2" name="text 1"/>
          <p:cNvSpPr txBox="1"/>
          <p:nvPr/>
        </p:nvSpPr>
        <p:spPr>
          <a:xfrm>
            <a:off x="195760" y="175344"/>
            <a:ext cx="1984629" cy="414147"/>
          </a:xfrm>
          <a:prstGeom prst="rect">
            <a:avLst/>
          </a:prstGeom>
        </p:spPr>
        <p:txBody>
          <a:bodyPr vert="horz" wrap="none" lIns="0" tIns="0" rIns="0" bIns="0" rtlCol="0">
            <a:spAutoFit/>
          </a:bodyPr>
          <a:lstStyle/>
          <a:p>
            <a:pPr defTabSz="914400"/>
            <a:r>
              <a:rPr sz="2580" spc="10" dirty="0">
                <a:solidFill>
                  <a:prstClr val="black"/>
                </a:solidFill>
                <a:latin typeface="Arial"/>
                <a:cs typeface="Arial"/>
              </a:rPr>
              <a:t>GUIDELINES</a:t>
            </a:r>
            <a:endParaRPr sz="2500">
              <a:solidFill>
                <a:prstClr val="black"/>
              </a:solidFill>
              <a:latin typeface="Arial"/>
              <a:cs typeface="Arial"/>
            </a:endParaRPr>
          </a:p>
        </p:txBody>
      </p:sp>
      <p:sp>
        <p:nvSpPr>
          <p:cNvPr id="3" name="text 1"/>
          <p:cNvSpPr txBox="1"/>
          <p:nvPr/>
        </p:nvSpPr>
        <p:spPr>
          <a:xfrm>
            <a:off x="11186160" y="6476428"/>
            <a:ext cx="77266" cy="152400"/>
          </a:xfrm>
          <a:prstGeom prst="rect">
            <a:avLst/>
          </a:prstGeom>
        </p:spPr>
        <p:txBody>
          <a:bodyPr vert="horz" wrap="none" lIns="0" tIns="0" rIns="0" bIns="0" rtlCol="0">
            <a:spAutoFit/>
          </a:bodyPr>
          <a:lstStyle/>
          <a:p>
            <a:pPr defTabSz="914400"/>
            <a:r>
              <a:rPr sz="1200" spc="10" dirty="0">
                <a:solidFill>
                  <a:srgbClr val="9B9B9B"/>
                </a:solidFill>
                <a:cs typeface="Calibri"/>
              </a:rPr>
              <a:t>9</a:t>
            </a:r>
            <a:endParaRPr sz="1200">
              <a:solidFill>
                <a:prstClr val="black"/>
              </a:solidFill>
              <a:cs typeface="Calibri"/>
            </a:endParaRPr>
          </a:p>
        </p:txBody>
      </p:sp>
      <p:sp>
        <p:nvSpPr>
          <p:cNvPr id="148" name="object 148"/>
          <p:cNvSpPr/>
          <p:nvPr/>
        </p:nvSpPr>
        <p:spPr>
          <a:xfrm>
            <a:off x="838200" y="5137150"/>
            <a:ext cx="4814938" cy="1219200"/>
          </a:xfrm>
          <a:custGeom>
            <a:avLst/>
            <a:gdLst/>
            <a:ahLst/>
            <a:cxnLst/>
            <a:rect l="l" t="t" r="r" b="b"/>
            <a:pathLst>
              <a:path w="4814938" h="1219200">
                <a:moveTo>
                  <a:pt x="0" y="1219200"/>
                </a:moveTo>
                <a:lnTo>
                  <a:pt x="0" y="0"/>
                </a:lnTo>
                <a:lnTo>
                  <a:pt x="4814938" y="0"/>
                </a:lnTo>
                <a:lnTo>
                  <a:pt x="4814938" y="1219200"/>
                </a:lnTo>
                <a:lnTo>
                  <a:pt x="0" y="12192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49" name="object 149"/>
          <p:cNvSpPr/>
          <p:nvPr/>
        </p:nvSpPr>
        <p:spPr>
          <a:xfrm>
            <a:off x="831850" y="5124450"/>
            <a:ext cx="12700" cy="1257300"/>
          </a:xfrm>
          <a:custGeom>
            <a:avLst/>
            <a:gdLst/>
            <a:ahLst/>
            <a:cxnLst/>
            <a:rect l="l" t="t" r="r" b="b"/>
            <a:pathLst>
              <a:path w="12700" h="1257300">
                <a:moveTo>
                  <a:pt x="6350" y="6350"/>
                </a:moveTo>
                <a:lnTo>
                  <a:pt x="6350" y="12509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50" name="object 150"/>
          <p:cNvSpPr/>
          <p:nvPr/>
        </p:nvSpPr>
        <p:spPr>
          <a:xfrm>
            <a:off x="5646784" y="5124450"/>
            <a:ext cx="12700" cy="1257300"/>
          </a:xfrm>
          <a:custGeom>
            <a:avLst/>
            <a:gdLst/>
            <a:ahLst/>
            <a:cxnLst/>
            <a:rect l="l" t="t" r="r" b="b"/>
            <a:pathLst>
              <a:path w="12700" h="1257300">
                <a:moveTo>
                  <a:pt x="6350" y="6350"/>
                </a:moveTo>
                <a:lnTo>
                  <a:pt x="6350" y="12509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51" name="object 151"/>
          <p:cNvSpPr/>
          <p:nvPr/>
        </p:nvSpPr>
        <p:spPr>
          <a:xfrm>
            <a:off x="825500" y="5130800"/>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52" name="object 152"/>
          <p:cNvSpPr/>
          <p:nvPr/>
        </p:nvSpPr>
        <p:spPr>
          <a:xfrm>
            <a:off x="812800" y="6337300"/>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4" name="text 1"/>
          <p:cNvSpPr txBox="1"/>
          <p:nvPr/>
        </p:nvSpPr>
        <p:spPr>
          <a:xfrm>
            <a:off x="906780" y="5156328"/>
            <a:ext cx="679692" cy="274993"/>
          </a:xfrm>
          <a:prstGeom prst="rect">
            <a:avLst/>
          </a:prstGeom>
        </p:spPr>
        <p:txBody>
          <a:bodyPr vert="horz" wrap="none" lIns="0" tIns="0" rIns="0" bIns="0" rtlCol="0">
            <a:spAutoFit/>
          </a:bodyPr>
          <a:lstStyle/>
          <a:p>
            <a:pPr defTabSz="914400"/>
            <a:r>
              <a:rPr sz="1790" spc="10" dirty="0">
                <a:solidFill>
                  <a:prstClr val="black"/>
                </a:solidFill>
                <a:latin typeface="Arial"/>
                <a:cs typeface="Arial"/>
              </a:rPr>
              <a:t>Where</a:t>
            </a:r>
            <a:endParaRPr sz="1700">
              <a:solidFill>
                <a:prstClr val="black"/>
              </a:solidFill>
              <a:latin typeface="Arial"/>
              <a:cs typeface="Arial"/>
            </a:endParaRPr>
          </a:p>
        </p:txBody>
      </p:sp>
      <p:sp>
        <p:nvSpPr>
          <p:cNvPr id="5" name="text 1"/>
          <p:cNvSpPr txBox="1"/>
          <p:nvPr/>
        </p:nvSpPr>
        <p:spPr>
          <a:xfrm>
            <a:off x="1757172" y="5156328"/>
            <a:ext cx="1117885" cy="274993"/>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permanent</a:t>
            </a:r>
            <a:endParaRPr>
              <a:solidFill>
                <a:prstClr val="black"/>
              </a:solidFill>
              <a:latin typeface="Arial"/>
              <a:cs typeface="Arial"/>
            </a:endParaRPr>
          </a:p>
        </p:txBody>
      </p:sp>
      <p:sp>
        <p:nvSpPr>
          <p:cNvPr id="6" name="text 1"/>
          <p:cNvSpPr txBox="1"/>
          <p:nvPr/>
        </p:nvSpPr>
        <p:spPr>
          <a:xfrm>
            <a:off x="3046476" y="5156328"/>
            <a:ext cx="970649" cy="274993"/>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alteration</a:t>
            </a:r>
            <a:endParaRPr>
              <a:solidFill>
                <a:prstClr val="black"/>
              </a:solidFill>
              <a:latin typeface="Arial"/>
              <a:cs typeface="Arial"/>
            </a:endParaRPr>
          </a:p>
        </p:txBody>
      </p:sp>
      <p:sp>
        <p:nvSpPr>
          <p:cNvPr id="7" name="text 1"/>
          <p:cNvSpPr txBox="1"/>
          <p:nvPr/>
        </p:nvSpPr>
        <p:spPr>
          <a:xfrm>
            <a:off x="4186428" y="5156328"/>
            <a:ext cx="257790" cy="274993"/>
          </a:xfrm>
          <a:prstGeom prst="rect">
            <a:avLst/>
          </a:prstGeom>
        </p:spPr>
        <p:txBody>
          <a:bodyPr vert="horz" wrap="none" lIns="0" tIns="0" rIns="0" bIns="0" rtlCol="0">
            <a:spAutoFit/>
          </a:bodyPr>
          <a:lstStyle/>
          <a:p>
            <a:pPr defTabSz="914400"/>
            <a:r>
              <a:rPr sz="2000" spc="10" dirty="0">
                <a:solidFill>
                  <a:prstClr val="black"/>
                </a:solidFill>
                <a:latin typeface="Arial"/>
                <a:cs typeface="Arial"/>
              </a:rPr>
              <a:t>of</a:t>
            </a:r>
            <a:endParaRPr sz="2000">
              <a:solidFill>
                <a:prstClr val="black"/>
              </a:solidFill>
              <a:latin typeface="Arial"/>
              <a:cs typeface="Arial"/>
            </a:endParaRPr>
          </a:p>
        </p:txBody>
      </p:sp>
      <p:sp>
        <p:nvSpPr>
          <p:cNvPr id="8" name="text 1"/>
          <p:cNvSpPr txBox="1"/>
          <p:nvPr/>
        </p:nvSpPr>
        <p:spPr>
          <a:xfrm>
            <a:off x="4637532" y="5156328"/>
            <a:ext cx="626641" cy="274993"/>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grade</a:t>
            </a:r>
            <a:endParaRPr>
              <a:solidFill>
                <a:prstClr val="black"/>
              </a:solidFill>
              <a:latin typeface="Arial"/>
              <a:cs typeface="Arial"/>
            </a:endParaRPr>
          </a:p>
        </p:txBody>
      </p:sp>
      <p:sp>
        <p:nvSpPr>
          <p:cNvPr id="9" name="text 1"/>
          <p:cNvSpPr txBox="1"/>
          <p:nvPr/>
        </p:nvSpPr>
        <p:spPr>
          <a:xfrm>
            <a:off x="906780" y="5156328"/>
            <a:ext cx="4746882" cy="579793"/>
          </a:xfrm>
          <a:prstGeom prst="rect">
            <a:avLst/>
          </a:prstGeom>
        </p:spPr>
        <p:txBody>
          <a:bodyPr vert="horz" wrap="none" lIns="0" tIns="0" rIns="0" bIns="0" rtlCol="0">
            <a:spAutoFit/>
          </a:bodyPr>
          <a:lstStyle/>
          <a:p>
            <a:pPr marL="4526280" defTabSz="914400"/>
            <a:r>
              <a:rPr sz="2000" spc="10" dirty="0">
                <a:solidFill>
                  <a:prstClr val="black"/>
                </a:solidFill>
                <a:latin typeface="Arial"/>
                <a:cs typeface="Arial"/>
              </a:rPr>
              <a:t>is</a:t>
            </a:r>
            <a:endParaRPr sz="2000">
              <a:solidFill>
                <a:prstClr val="black"/>
              </a:solidFill>
              <a:latin typeface="Arial"/>
              <a:cs typeface="Arial"/>
            </a:endParaRPr>
          </a:p>
          <a:p>
            <a:pPr defTabSz="914400"/>
            <a:r>
              <a:rPr sz="1940" spc="10" dirty="0">
                <a:solidFill>
                  <a:prstClr val="black"/>
                </a:solidFill>
                <a:latin typeface="Arial"/>
                <a:cs typeface="Arial"/>
              </a:rPr>
              <a:t>necessary, prioritize designs that maintain a</a:t>
            </a:r>
            <a:endParaRPr sz="1900">
              <a:solidFill>
                <a:prstClr val="black"/>
              </a:solidFill>
              <a:latin typeface="Arial"/>
              <a:cs typeface="Arial"/>
            </a:endParaRPr>
          </a:p>
        </p:txBody>
      </p:sp>
      <p:sp>
        <p:nvSpPr>
          <p:cNvPr id="10" name="text 1"/>
          <p:cNvSpPr txBox="1"/>
          <p:nvPr/>
        </p:nvSpPr>
        <p:spPr>
          <a:xfrm>
            <a:off x="906780" y="5765928"/>
            <a:ext cx="1949430" cy="274993"/>
          </a:xfrm>
          <a:prstGeom prst="rect">
            <a:avLst/>
          </a:prstGeom>
        </p:spPr>
        <p:txBody>
          <a:bodyPr vert="horz" wrap="none" lIns="0" tIns="0" rIns="0" bIns="0" rtlCol="0">
            <a:spAutoFit/>
          </a:bodyPr>
          <a:lstStyle/>
          <a:p>
            <a:pPr defTabSz="914400"/>
            <a:r>
              <a:rPr sz="1970" spc="10" dirty="0">
                <a:solidFill>
                  <a:prstClr val="black"/>
                </a:solidFill>
                <a:latin typeface="Arial"/>
                <a:cs typeface="Arial"/>
              </a:rPr>
              <a:t>uniform  grade  of</a:t>
            </a:r>
            <a:endParaRPr sz="1900">
              <a:solidFill>
                <a:prstClr val="black"/>
              </a:solidFill>
              <a:latin typeface="Arial"/>
              <a:cs typeface="Arial"/>
            </a:endParaRPr>
          </a:p>
        </p:txBody>
      </p:sp>
      <p:sp>
        <p:nvSpPr>
          <p:cNvPr id="11" name="text 1"/>
          <p:cNvSpPr txBox="1"/>
          <p:nvPr/>
        </p:nvSpPr>
        <p:spPr>
          <a:xfrm>
            <a:off x="906780" y="5765928"/>
            <a:ext cx="4746749" cy="579793"/>
          </a:xfrm>
          <a:prstGeom prst="rect">
            <a:avLst/>
          </a:prstGeom>
        </p:spPr>
        <p:txBody>
          <a:bodyPr vert="horz" wrap="none" lIns="0" tIns="0" rIns="0" bIns="0" rtlCol="0">
            <a:spAutoFit/>
          </a:bodyPr>
          <a:lstStyle/>
          <a:p>
            <a:pPr marL="2103120" defTabSz="914400"/>
            <a:r>
              <a:rPr sz="1820" spc="10" dirty="0">
                <a:solidFill>
                  <a:prstClr val="black"/>
                </a:solidFill>
                <a:latin typeface="Arial"/>
                <a:cs typeface="Arial"/>
              </a:rPr>
              <a:t>landscaped  parking  and</a:t>
            </a:r>
            <a:endParaRPr dirty="0">
              <a:solidFill>
                <a:prstClr val="black"/>
              </a:solidFill>
              <a:latin typeface="Arial"/>
              <a:cs typeface="Arial"/>
            </a:endParaRPr>
          </a:p>
          <a:p>
            <a:pPr defTabSz="914400"/>
            <a:r>
              <a:rPr sz="1850" spc="10" dirty="0">
                <a:solidFill>
                  <a:prstClr val="black"/>
                </a:solidFill>
                <a:latin typeface="Arial"/>
                <a:cs typeface="Arial"/>
              </a:rPr>
              <a:t>minimize such change as much as possible.</a:t>
            </a:r>
            <a:endParaRPr dirty="0">
              <a:solidFill>
                <a:prstClr val="black"/>
              </a:solidFill>
              <a:latin typeface="Arial"/>
              <a:cs typeface="Arial"/>
            </a:endParaRPr>
          </a:p>
        </p:txBody>
      </p:sp>
      <p:sp>
        <p:nvSpPr>
          <p:cNvPr id="153" name="object 153"/>
          <p:cNvSpPr/>
          <p:nvPr/>
        </p:nvSpPr>
        <p:spPr>
          <a:xfrm>
            <a:off x="830580" y="3248507"/>
            <a:ext cx="4814938" cy="1524000"/>
          </a:xfrm>
          <a:custGeom>
            <a:avLst/>
            <a:gdLst/>
            <a:ahLst/>
            <a:cxnLst/>
            <a:rect l="l" t="t" r="r" b="b"/>
            <a:pathLst>
              <a:path w="4814938" h="1524000">
                <a:moveTo>
                  <a:pt x="0" y="1524000"/>
                </a:moveTo>
                <a:lnTo>
                  <a:pt x="0" y="0"/>
                </a:lnTo>
                <a:lnTo>
                  <a:pt x="4814938" y="0"/>
                </a:lnTo>
                <a:lnTo>
                  <a:pt x="4814938" y="1524000"/>
                </a:lnTo>
                <a:lnTo>
                  <a:pt x="0" y="15240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54" name="object 154"/>
          <p:cNvSpPr/>
          <p:nvPr/>
        </p:nvSpPr>
        <p:spPr>
          <a:xfrm>
            <a:off x="824230" y="3235811"/>
            <a:ext cx="12700" cy="1562100"/>
          </a:xfrm>
          <a:custGeom>
            <a:avLst/>
            <a:gdLst/>
            <a:ahLst/>
            <a:cxnLst/>
            <a:rect l="l" t="t" r="r" b="b"/>
            <a:pathLst>
              <a:path w="12700" h="1562100">
                <a:moveTo>
                  <a:pt x="6350" y="6350"/>
                </a:moveTo>
                <a:lnTo>
                  <a:pt x="6350" y="15557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55" name="object 155"/>
          <p:cNvSpPr/>
          <p:nvPr/>
        </p:nvSpPr>
        <p:spPr>
          <a:xfrm>
            <a:off x="5639164" y="3235811"/>
            <a:ext cx="12700" cy="1562100"/>
          </a:xfrm>
          <a:custGeom>
            <a:avLst/>
            <a:gdLst/>
            <a:ahLst/>
            <a:cxnLst/>
            <a:rect l="l" t="t" r="r" b="b"/>
            <a:pathLst>
              <a:path w="12700" h="1562100">
                <a:moveTo>
                  <a:pt x="6350" y="6350"/>
                </a:moveTo>
                <a:lnTo>
                  <a:pt x="6350" y="15557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56" name="object 156"/>
          <p:cNvSpPr/>
          <p:nvPr/>
        </p:nvSpPr>
        <p:spPr>
          <a:xfrm>
            <a:off x="817880" y="3242161"/>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57" name="object 157"/>
          <p:cNvSpPr/>
          <p:nvPr/>
        </p:nvSpPr>
        <p:spPr>
          <a:xfrm>
            <a:off x="805180" y="4753461"/>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12" name="text 1"/>
          <p:cNvSpPr txBox="1"/>
          <p:nvPr/>
        </p:nvSpPr>
        <p:spPr>
          <a:xfrm>
            <a:off x="899160" y="3267690"/>
            <a:ext cx="897511" cy="274993"/>
          </a:xfrm>
          <a:prstGeom prst="rect">
            <a:avLst/>
          </a:prstGeom>
        </p:spPr>
        <p:txBody>
          <a:bodyPr vert="horz" wrap="none" lIns="0" tIns="0" rIns="0" bIns="0" rtlCol="0">
            <a:spAutoFit/>
          </a:bodyPr>
          <a:lstStyle/>
          <a:p>
            <a:pPr defTabSz="914400"/>
            <a:r>
              <a:rPr sz="1820" spc="10" dirty="0">
                <a:solidFill>
                  <a:srgbClr val="B5B5B5"/>
                </a:solidFill>
                <a:latin typeface="Arial"/>
                <a:cs typeface="Arial"/>
              </a:rPr>
              <a:t>Maintain</a:t>
            </a:r>
            <a:endParaRPr>
              <a:solidFill>
                <a:prstClr val="black"/>
              </a:solidFill>
              <a:latin typeface="Arial"/>
              <a:cs typeface="Arial"/>
            </a:endParaRPr>
          </a:p>
        </p:txBody>
      </p:sp>
      <p:sp>
        <p:nvSpPr>
          <p:cNvPr id="13" name="text 1"/>
          <p:cNvSpPr txBox="1"/>
          <p:nvPr/>
        </p:nvSpPr>
        <p:spPr>
          <a:xfrm>
            <a:off x="2136648" y="3267690"/>
            <a:ext cx="382815" cy="274993"/>
          </a:xfrm>
          <a:prstGeom prst="rect">
            <a:avLst/>
          </a:prstGeom>
        </p:spPr>
        <p:txBody>
          <a:bodyPr vert="horz" wrap="none" lIns="0" tIns="0" rIns="0" bIns="0" rtlCol="0">
            <a:spAutoFit/>
          </a:bodyPr>
          <a:lstStyle/>
          <a:p>
            <a:pPr defTabSz="914400"/>
            <a:r>
              <a:rPr sz="2000" spc="10" dirty="0">
                <a:solidFill>
                  <a:srgbClr val="B5B5B5"/>
                </a:solidFill>
                <a:latin typeface="Arial"/>
                <a:cs typeface="Arial"/>
              </a:rPr>
              <a:t>the</a:t>
            </a:r>
            <a:endParaRPr sz="2000">
              <a:solidFill>
                <a:prstClr val="black"/>
              </a:solidFill>
              <a:latin typeface="Arial"/>
              <a:cs typeface="Arial"/>
            </a:endParaRPr>
          </a:p>
        </p:txBody>
      </p:sp>
      <p:sp>
        <p:nvSpPr>
          <p:cNvPr id="18" name="text 1"/>
          <p:cNvSpPr txBox="1"/>
          <p:nvPr/>
        </p:nvSpPr>
        <p:spPr>
          <a:xfrm>
            <a:off x="2859024" y="3267690"/>
            <a:ext cx="690191" cy="274993"/>
          </a:xfrm>
          <a:prstGeom prst="rect">
            <a:avLst/>
          </a:prstGeom>
        </p:spPr>
        <p:txBody>
          <a:bodyPr vert="horz" wrap="none" lIns="0" tIns="0" rIns="0" bIns="0" rtlCol="0">
            <a:spAutoFit/>
          </a:bodyPr>
          <a:lstStyle/>
          <a:p>
            <a:pPr defTabSz="914400"/>
            <a:r>
              <a:rPr sz="1820" spc="10" dirty="0">
                <a:solidFill>
                  <a:srgbClr val="B5B5B5"/>
                </a:solidFill>
                <a:latin typeface="Arial"/>
                <a:cs typeface="Arial"/>
              </a:rPr>
              <a:t>overall</a:t>
            </a:r>
            <a:endParaRPr>
              <a:solidFill>
                <a:prstClr val="black"/>
              </a:solidFill>
              <a:latin typeface="Arial"/>
              <a:cs typeface="Arial"/>
            </a:endParaRPr>
          </a:p>
        </p:txBody>
      </p:sp>
      <p:sp>
        <p:nvSpPr>
          <p:cNvPr id="19" name="text 1"/>
          <p:cNvSpPr txBox="1"/>
          <p:nvPr/>
        </p:nvSpPr>
        <p:spPr>
          <a:xfrm>
            <a:off x="3892296" y="3267690"/>
            <a:ext cx="414615" cy="274993"/>
          </a:xfrm>
          <a:prstGeom prst="rect">
            <a:avLst/>
          </a:prstGeom>
        </p:spPr>
        <p:txBody>
          <a:bodyPr vert="horz" wrap="none" lIns="0" tIns="0" rIns="0" bIns="0" rtlCol="0">
            <a:spAutoFit/>
          </a:bodyPr>
          <a:lstStyle/>
          <a:p>
            <a:pPr defTabSz="914400"/>
            <a:r>
              <a:rPr sz="1970" spc="10" dirty="0">
                <a:solidFill>
                  <a:srgbClr val="B5B5B5"/>
                </a:solidFill>
                <a:latin typeface="Arial"/>
                <a:cs typeface="Arial"/>
              </a:rPr>
              <a:t>feel</a:t>
            </a:r>
            <a:endParaRPr sz="1900">
              <a:solidFill>
                <a:prstClr val="black"/>
              </a:solidFill>
              <a:latin typeface="Arial"/>
              <a:cs typeface="Arial"/>
            </a:endParaRPr>
          </a:p>
        </p:txBody>
      </p:sp>
      <p:sp>
        <p:nvSpPr>
          <p:cNvPr id="20" name="text 1"/>
          <p:cNvSpPr txBox="1"/>
          <p:nvPr/>
        </p:nvSpPr>
        <p:spPr>
          <a:xfrm>
            <a:off x="4645152" y="3267690"/>
            <a:ext cx="257791" cy="274993"/>
          </a:xfrm>
          <a:prstGeom prst="rect">
            <a:avLst/>
          </a:prstGeom>
        </p:spPr>
        <p:txBody>
          <a:bodyPr vert="horz" wrap="none" lIns="0" tIns="0" rIns="0" bIns="0" rtlCol="0">
            <a:spAutoFit/>
          </a:bodyPr>
          <a:lstStyle/>
          <a:p>
            <a:pPr defTabSz="914400"/>
            <a:r>
              <a:rPr sz="2000" spc="10" dirty="0">
                <a:solidFill>
                  <a:srgbClr val="B5B5B5"/>
                </a:solidFill>
                <a:latin typeface="Arial"/>
                <a:cs typeface="Arial"/>
              </a:rPr>
              <a:t>of</a:t>
            </a:r>
            <a:endParaRPr sz="2000">
              <a:solidFill>
                <a:prstClr val="black"/>
              </a:solidFill>
              <a:latin typeface="Arial"/>
              <a:cs typeface="Arial"/>
            </a:endParaRPr>
          </a:p>
        </p:txBody>
      </p:sp>
      <p:sp>
        <p:nvSpPr>
          <p:cNvPr id="21" name="text 1"/>
          <p:cNvSpPr txBox="1"/>
          <p:nvPr/>
        </p:nvSpPr>
        <p:spPr>
          <a:xfrm>
            <a:off x="446349" y="3267690"/>
            <a:ext cx="5200349" cy="1541201"/>
          </a:xfrm>
          <a:prstGeom prst="rect">
            <a:avLst/>
          </a:prstGeom>
        </p:spPr>
        <p:txBody>
          <a:bodyPr vert="horz" wrap="none" lIns="0" tIns="0" rIns="0" bIns="0" rtlCol="0">
            <a:spAutoFit/>
          </a:bodyPr>
          <a:lstStyle/>
          <a:p>
            <a:pPr marL="4820594" defTabSz="914400"/>
            <a:r>
              <a:rPr sz="1970" spc="10" dirty="0">
                <a:solidFill>
                  <a:srgbClr val="B5B5B5"/>
                </a:solidFill>
                <a:latin typeface="Arial"/>
                <a:cs typeface="Arial"/>
              </a:rPr>
              <a:t>the</a:t>
            </a:r>
            <a:endParaRPr sz="1900">
              <a:solidFill>
                <a:prstClr val="black"/>
              </a:solidFill>
              <a:latin typeface="Arial"/>
              <a:cs typeface="Arial"/>
            </a:endParaRPr>
          </a:p>
          <a:p>
            <a:pPr marL="452810" defTabSz="914400"/>
            <a:r>
              <a:rPr sz="1820" spc="10" dirty="0">
                <a:solidFill>
                  <a:srgbClr val="B5B5B5"/>
                </a:solidFill>
                <a:latin typeface="Arial"/>
                <a:cs typeface="Arial"/>
              </a:rPr>
              <a:t>street/neighborhood,  with  designs  that  are</a:t>
            </a:r>
            <a:endParaRPr>
              <a:solidFill>
                <a:prstClr val="black"/>
              </a:solidFill>
              <a:latin typeface="Arial"/>
              <a:cs typeface="Arial"/>
            </a:endParaRPr>
          </a:p>
          <a:p>
            <a:pPr marL="452810" defTabSz="914400"/>
            <a:r>
              <a:rPr sz="1970" spc="10" dirty="0">
                <a:solidFill>
                  <a:srgbClr val="B5B5B5"/>
                </a:solidFill>
                <a:latin typeface="Arial"/>
                <a:cs typeface="Arial"/>
              </a:rPr>
              <a:t>open, blend with the landscaped parking in</a:t>
            </a:r>
            <a:endParaRPr sz="1900">
              <a:solidFill>
                <a:prstClr val="black"/>
              </a:solidFill>
              <a:latin typeface="Arial"/>
              <a:cs typeface="Arial"/>
            </a:endParaRPr>
          </a:p>
          <a:p>
            <a:pPr marL="452810" defTabSz="914400"/>
            <a:r>
              <a:rPr sz="1790" spc="10" dirty="0">
                <a:solidFill>
                  <a:srgbClr val="B5B5B5"/>
                </a:solidFill>
                <a:latin typeface="Arial"/>
                <a:cs typeface="Arial"/>
              </a:rPr>
              <a:t>which it is situated, and secondary to the public</a:t>
            </a:r>
            <a:endParaRPr sz="1700">
              <a:solidFill>
                <a:prstClr val="black"/>
              </a:solidFill>
              <a:latin typeface="Arial"/>
              <a:cs typeface="Arial"/>
            </a:endParaRPr>
          </a:p>
          <a:p>
            <a:pPr defTabSz="914400"/>
            <a:r>
              <a:rPr sz="3000" spc="10" dirty="0">
                <a:solidFill>
                  <a:srgbClr val="CBCBCB"/>
                </a:solidFill>
                <a:latin typeface="Arial"/>
                <a:cs typeface="Arial"/>
              </a:rPr>
              <a:t>3. </a:t>
            </a:r>
            <a:r>
              <a:rPr sz="2000" spc="10" dirty="0">
                <a:solidFill>
                  <a:srgbClr val="B5B5B5"/>
                </a:solidFill>
                <a:latin typeface="Arial"/>
                <a:cs typeface="Arial"/>
              </a:rPr>
              <a:t>space surrounding it.</a:t>
            </a:r>
            <a:endParaRPr sz="2000">
              <a:solidFill>
                <a:prstClr val="black"/>
              </a:solidFill>
              <a:latin typeface="Arial"/>
              <a:cs typeface="Arial"/>
            </a:endParaRPr>
          </a:p>
        </p:txBody>
      </p:sp>
      <p:sp>
        <p:nvSpPr>
          <p:cNvPr id="22" name="text 1"/>
          <p:cNvSpPr txBox="1"/>
          <p:nvPr/>
        </p:nvSpPr>
        <p:spPr>
          <a:xfrm>
            <a:off x="446349" y="5969300"/>
            <a:ext cx="403098" cy="414147"/>
          </a:xfrm>
          <a:prstGeom prst="rect">
            <a:avLst/>
          </a:prstGeom>
        </p:spPr>
        <p:txBody>
          <a:bodyPr vert="horz" wrap="none" lIns="0" tIns="0" rIns="0" bIns="0" rtlCol="0">
            <a:spAutoFit/>
          </a:bodyPr>
          <a:lstStyle/>
          <a:p>
            <a:pPr defTabSz="914400"/>
            <a:r>
              <a:rPr sz="3000" spc="10" dirty="0">
                <a:solidFill>
                  <a:prstClr val="black"/>
                </a:solidFill>
                <a:latin typeface="Arial"/>
                <a:cs typeface="Arial"/>
              </a:rPr>
              <a:t>4.</a:t>
            </a:r>
            <a:endParaRPr sz="3000">
              <a:solidFill>
                <a:prstClr val="black"/>
              </a:solidFill>
              <a:latin typeface="Arial"/>
              <a:cs typeface="Arial"/>
            </a:endParaRPr>
          </a:p>
        </p:txBody>
      </p:sp>
      <p:sp>
        <p:nvSpPr>
          <p:cNvPr id="158" name="object 158"/>
          <p:cNvSpPr/>
          <p:nvPr/>
        </p:nvSpPr>
        <p:spPr>
          <a:xfrm>
            <a:off x="6538861" y="2531732"/>
            <a:ext cx="4814938" cy="651167"/>
          </a:xfrm>
          <a:custGeom>
            <a:avLst/>
            <a:gdLst/>
            <a:ahLst/>
            <a:cxnLst/>
            <a:rect l="l" t="t" r="r" b="b"/>
            <a:pathLst>
              <a:path w="4814938" h="651167">
                <a:moveTo>
                  <a:pt x="0" y="651167"/>
                </a:moveTo>
                <a:lnTo>
                  <a:pt x="0" y="0"/>
                </a:lnTo>
                <a:lnTo>
                  <a:pt x="4814939" y="0"/>
                </a:lnTo>
                <a:lnTo>
                  <a:pt x="4814939" y="651167"/>
                </a:lnTo>
                <a:lnTo>
                  <a:pt x="0" y="651167"/>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59" name="object 159"/>
          <p:cNvSpPr/>
          <p:nvPr/>
        </p:nvSpPr>
        <p:spPr>
          <a:xfrm>
            <a:off x="6532515" y="2519033"/>
            <a:ext cx="12700" cy="689267"/>
          </a:xfrm>
          <a:custGeom>
            <a:avLst/>
            <a:gdLst/>
            <a:ahLst/>
            <a:cxnLst/>
            <a:rect l="l" t="t" r="r" b="b"/>
            <a:pathLst>
              <a:path w="12700" h="689267">
                <a:moveTo>
                  <a:pt x="6350" y="6350"/>
                </a:moveTo>
                <a:lnTo>
                  <a:pt x="6350" y="682917"/>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60" name="object 160"/>
          <p:cNvSpPr/>
          <p:nvPr/>
        </p:nvSpPr>
        <p:spPr>
          <a:xfrm>
            <a:off x="11347450" y="2519033"/>
            <a:ext cx="12700" cy="689267"/>
          </a:xfrm>
          <a:custGeom>
            <a:avLst/>
            <a:gdLst/>
            <a:ahLst/>
            <a:cxnLst/>
            <a:rect l="l" t="t" r="r" b="b"/>
            <a:pathLst>
              <a:path w="12700" h="689267">
                <a:moveTo>
                  <a:pt x="6350" y="6350"/>
                </a:moveTo>
                <a:lnTo>
                  <a:pt x="6350" y="682917"/>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61" name="object 161"/>
          <p:cNvSpPr/>
          <p:nvPr/>
        </p:nvSpPr>
        <p:spPr>
          <a:xfrm>
            <a:off x="6526165" y="2525383"/>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62" name="object 162"/>
          <p:cNvSpPr/>
          <p:nvPr/>
        </p:nvSpPr>
        <p:spPr>
          <a:xfrm>
            <a:off x="6513465" y="3163844"/>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23" name="text 1"/>
          <p:cNvSpPr txBox="1"/>
          <p:nvPr/>
        </p:nvSpPr>
        <p:spPr>
          <a:xfrm>
            <a:off x="6607447" y="2550911"/>
            <a:ext cx="4729956" cy="579794"/>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Use  minimum  width  for  accessible  routes,</a:t>
            </a:r>
            <a:endParaRPr>
              <a:solidFill>
                <a:prstClr val="black"/>
              </a:solidFill>
              <a:latin typeface="Arial"/>
              <a:cs typeface="Arial"/>
            </a:endParaRPr>
          </a:p>
          <a:p>
            <a:pPr defTabSz="914400"/>
            <a:r>
              <a:rPr sz="1820" spc="10" dirty="0">
                <a:solidFill>
                  <a:prstClr val="black"/>
                </a:solidFill>
                <a:latin typeface="Arial"/>
                <a:cs typeface="Arial"/>
              </a:rPr>
              <a:t>especially where change of grade is inevitable.</a:t>
            </a:r>
            <a:endParaRPr>
              <a:solidFill>
                <a:prstClr val="black"/>
              </a:solidFill>
              <a:latin typeface="Arial"/>
              <a:cs typeface="Arial"/>
            </a:endParaRPr>
          </a:p>
        </p:txBody>
      </p:sp>
      <p:sp>
        <p:nvSpPr>
          <p:cNvPr id="163" name="object 163"/>
          <p:cNvSpPr/>
          <p:nvPr/>
        </p:nvSpPr>
        <p:spPr>
          <a:xfrm>
            <a:off x="6540144" y="5145456"/>
            <a:ext cx="4814938" cy="1219200"/>
          </a:xfrm>
          <a:custGeom>
            <a:avLst/>
            <a:gdLst/>
            <a:ahLst/>
            <a:cxnLst/>
            <a:rect l="l" t="t" r="r" b="b"/>
            <a:pathLst>
              <a:path w="4814938" h="1219200">
                <a:moveTo>
                  <a:pt x="0" y="1219200"/>
                </a:moveTo>
                <a:lnTo>
                  <a:pt x="0" y="0"/>
                </a:lnTo>
                <a:lnTo>
                  <a:pt x="4814938" y="0"/>
                </a:lnTo>
                <a:lnTo>
                  <a:pt x="4814938" y="1219200"/>
                </a:lnTo>
                <a:lnTo>
                  <a:pt x="0" y="12192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64" name="object 164"/>
          <p:cNvSpPr/>
          <p:nvPr/>
        </p:nvSpPr>
        <p:spPr>
          <a:xfrm>
            <a:off x="6533789" y="5132752"/>
            <a:ext cx="12700" cy="1257300"/>
          </a:xfrm>
          <a:custGeom>
            <a:avLst/>
            <a:gdLst/>
            <a:ahLst/>
            <a:cxnLst/>
            <a:rect l="l" t="t" r="r" b="b"/>
            <a:pathLst>
              <a:path w="12700" h="1257300">
                <a:moveTo>
                  <a:pt x="6350" y="6350"/>
                </a:moveTo>
                <a:lnTo>
                  <a:pt x="6350" y="12509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65" name="object 165"/>
          <p:cNvSpPr/>
          <p:nvPr/>
        </p:nvSpPr>
        <p:spPr>
          <a:xfrm>
            <a:off x="11348723" y="5132752"/>
            <a:ext cx="12700" cy="1257300"/>
          </a:xfrm>
          <a:custGeom>
            <a:avLst/>
            <a:gdLst/>
            <a:ahLst/>
            <a:cxnLst/>
            <a:rect l="l" t="t" r="r" b="b"/>
            <a:pathLst>
              <a:path w="12700" h="1257300">
                <a:moveTo>
                  <a:pt x="6350" y="6350"/>
                </a:moveTo>
                <a:lnTo>
                  <a:pt x="6350" y="12509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66" name="object 166"/>
          <p:cNvSpPr/>
          <p:nvPr/>
        </p:nvSpPr>
        <p:spPr>
          <a:xfrm>
            <a:off x="6527439" y="5139102"/>
            <a:ext cx="4840337" cy="12700"/>
          </a:xfrm>
          <a:custGeom>
            <a:avLst/>
            <a:gdLst/>
            <a:ahLst/>
            <a:cxnLst/>
            <a:rect l="l" t="t" r="r" b="b"/>
            <a:pathLst>
              <a:path w="4840337"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67" name="object 167"/>
          <p:cNvSpPr/>
          <p:nvPr/>
        </p:nvSpPr>
        <p:spPr>
          <a:xfrm>
            <a:off x="6514739" y="6345602"/>
            <a:ext cx="4865737" cy="38100"/>
          </a:xfrm>
          <a:custGeom>
            <a:avLst/>
            <a:gdLst/>
            <a:ahLst/>
            <a:cxnLst/>
            <a:rect l="l" t="t" r="r" b="b"/>
            <a:pathLst>
              <a:path w="4865737"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24" name="text 1"/>
          <p:cNvSpPr txBox="1"/>
          <p:nvPr/>
        </p:nvSpPr>
        <p:spPr>
          <a:xfrm>
            <a:off x="6608718" y="5164630"/>
            <a:ext cx="4803174" cy="858697"/>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Where a building’s main entrance is below the</a:t>
            </a:r>
            <a:endParaRPr dirty="0">
              <a:solidFill>
                <a:prstClr val="black"/>
              </a:solidFill>
              <a:latin typeface="Arial"/>
              <a:cs typeface="Arial"/>
            </a:endParaRPr>
          </a:p>
          <a:p>
            <a:pPr defTabSz="914400"/>
            <a:r>
              <a:rPr sz="1760" spc="10" dirty="0">
                <a:solidFill>
                  <a:prstClr val="black"/>
                </a:solidFill>
                <a:latin typeface="Arial"/>
                <a:cs typeface="Arial"/>
              </a:rPr>
              <a:t>sidewalk level, accessible ramps should start at</a:t>
            </a:r>
            <a:endParaRPr sz="1700" dirty="0">
              <a:solidFill>
                <a:prstClr val="black"/>
              </a:solidFill>
              <a:latin typeface="Arial"/>
              <a:cs typeface="Arial"/>
            </a:endParaRPr>
          </a:p>
          <a:p>
            <a:pPr defTabSz="914400"/>
            <a:endParaRPr sz="2000" dirty="0">
              <a:solidFill>
                <a:prstClr val="black"/>
              </a:solidFill>
              <a:latin typeface="Arial"/>
              <a:cs typeface="Arial"/>
            </a:endParaRPr>
          </a:p>
        </p:txBody>
      </p:sp>
      <p:sp>
        <p:nvSpPr>
          <p:cNvPr id="168" name="object 168"/>
          <p:cNvSpPr/>
          <p:nvPr/>
        </p:nvSpPr>
        <p:spPr>
          <a:xfrm>
            <a:off x="6998862" y="6023276"/>
            <a:ext cx="1197864" cy="24384"/>
          </a:xfrm>
          <a:custGeom>
            <a:avLst/>
            <a:gdLst/>
            <a:ahLst/>
            <a:cxnLst/>
            <a:rect l="l" t="t" r="r" b="b"/>
            <a:pathLst>
              <a:path w="1197864" h="24384">
                <a:moveTo>
                  <a:pt x="0" y="0"/>
                </a:moveTo>
                <a:lnTo>
                  <a:pt x="598931" y="0"/>
                </a:lnTo>
                <a:lnTo>
                  <a:pt x="1197864" y="0"/>
                </a:lnTo>
                <a:lnTo>
                  <a:pt x="1197864" y="24384"/>
                </a:lnTo>
                <a:lnTo>
                  <a:pt x="598931" y="24384"/>
                </a:lnTo>
                <a:lnTo>
                  <a:pt x="0" y="24384"/>
                </a:lnTo>
                <a:close/>
              </a:path>
            </a:pathLst>
          </a:custGeom>
          <a:solidFill>
            <a:srgbClr val="000000"/>
          </a:solidFill>
        </p:spPr>
        <p:txBody>
          <a:bodyPr wrap="square" lIns="0" tIns="0" rIns="0" bIns="0" rtlCol="0">
            <a:noAutofit/>
          </a:bodyPr>
          <a:lstStyle/>
          <a:p>
            <a:pPr defTabSz="914400"/>
            <a:endParaRPr>
              <a:solidFill>
                <a:prstClr val="black"/>
              </a:solidFill>
            </a:endParaRPr>
          </a:p>
        </p:txBody>
      </p:sp>
      <p:sp>
        <p:nvSpPr>
          <p:cNvPr id="25" name="text 1"/>
          <p:cNvSpPr txBox="1"/>
          <p:nvPr/>
        </p:nvSpPr>
        <p:spPr>
          <a:xfrm>
            <a:off x="6608718" y="5774230"/>
            <a:ext cx="4763163" cy="541687"/>
          </a:xfrm>
          <a:prstGeom prst="rect">
            <a:avLst/>
          </a:prstGeom>
        </p:spPr>
        <p:txBody>
          <a:bodyPr vert="horz" wrap="none" lIns="0" tIns="0" rIns="0" bIns="0" rtlCol="0">
            <a:spAutoFit/>
          </a:bodyPr>
          <a:lstStyle/>
          <a:p>
            <a:pPr defTabSz="914400"/>
            <a:r>
              <a:rPr lang="en-US" sz="1760" spc="10" dirty="0">
                <a:solidFill>
                  <a:prstClr val="black"/>
                </a:solidFill>
                <a:latin typeface="Arial"/>
                <a:cs typeface="Arial"/>
              </a:rPr>
              <a:t>t</a:t>
            </a:r>
            <a:r>
              <a:rPr lang="en-US" sz="1760" spc="10" dirty="0" smtClean="0">
                <a:solidFill>
                  <a:prstClr val="black"/>
                </a:solidFill>
                <a:latin typeface="Arial"/>
                <a:cs typeface="Arial"/>
              </a:rPr>
              <a:t>he lowest </a:t>
            </a:r>
            <a:r>
              <a:rPr sz="1760" spc="10" dirty="0" smtClean="0">
                <a:solidFill>
                  <a:prstClr val="black"/>
                </a:solidFill>
                <a:latin typeface="Arial"/>
                <a:cs typeface="Arial"/>
              </a:rPr>
              <a:t>point </a:t>
            </a:r>
            <a:r>
              <a:rPr sz="1760" spc="10" dirty="0">
                <a:solidFill>
                  <a:prstClr val="black"/>
                </a:solidFill>
                <a:latin typeface="Arial"/>
                <a:cs typeface="Arial"/>
              </a:rPr>
              <a:t>of the adjacent grade, to allow</a:t>
            </a:r>
            <a:endParaRPr sz="1760" dirty="0">
              <a:solidFill>
                <a:prstClr val="black"/>
              </a:solidFill>
              <a:latin typeface="Arial"/>
              <a:cs typeface="Arial"/>
            </a:endParaRPr>
          </a:p>
          <a:p>
            <a:pPr defTabSz="914400"/>
            <a:r>
              <a:rPr sz="1760" spc="10" dirty="0">
                <a:solidFill>
                  <a:prstClr val="black"/>
                </a:solidFill>
                <a:latin typeface="Arial"/>
                <a:cs typeface="Arial"/>
              </a:rPr>
              <a:t>for minimal level transition.</a:t>
            </a:r>
            <a:endParaRPr sz="1760" dirty="0">
              <a:solidFill>
                <a:prstClr val="black"/>
              </a:solidFill>
              <a:latin typeface="Arial"/>
              <a:cs typeface="Arial"/>
            </a:endParaRPr>
          </a:p>
        </p:txBody>
      </p:sp>
      <p:sp>
        <p:nvSpPr>
          <p:cNvPr id="26" name="text 1"/>
          <p:cNvSpPr txBox="1"/>
          <p:nvPr/>
        </p:nvSpPr>
        <p:spPr>
          <a:xfrm>
            <a:off x="6187912" y="2395343"/>
            <a:ext cx="363474" cy="414147"/>
          </a:xfrm>
          <a:prstGeom prst="rect">
            <a:avLst/>
          </a:prstGeom>
        </p:spPr>
        <p:txBody>
          <a:bodyPr vert="horz" wrap="none" lIns="0" tIns="0" rIns="0" bIns="0" rtlCol="0">
            <a:spAutoFit/>
          </a:bodyPr>
          <a:lstStyle/>
          <a:p>
            <a:pPr defTabSz="914400"/>
            <a:r>
              <a:rPr sz="3000" spc="10" dirty="0">
                <a:solidFill>
                  <a:prstClr val="black"/>
                </a:solidFill>
                <a:latin typeface="Arial"/>
                <a:cs typeface="Arial"/>
              </a:rPr>
              <a:t>a.</a:t>
            </a:r>
            <a:endParaRPr sz="3000">
              <a:solidFill>
                <a:prstClr val="black"/>
              </a:solidFill>
              <a:latin typeface="Arial"/>
              <a:cs typeface="Arial"/>
            </a:endParaRPr>
          </a:p>
        </p:txBody>
      </p:sp>
      <p:sp>
        <p:nvSpPr>
          <p:cNvPr id="27" name="text 1"/>
          <p:cNvSpPr txBox="1"/>
          <p:nvPr/>
        </p:nvSpPr>
        <p:spPr>
          <a:xfrm>
            <a:off x="6203152" y="5070747"/>
            <a:ext cx="348615" cy="414147"/>
          </a:xfrm>
          <a:prstGeom prst="rect">
            <a:avLst/>
          </a:prstGeom>
        </p:spPr>
        <p:txBody>
          <a:bodyPr vert="horz" wrap="none" lIns="0" tIns="0" rIns="0" bIns="0" rtlCol="0">
            <a:spAutoFit/>
          </a:bodyPr>
          <a:lstStyle/>
          <a:p>
            <a:pPr defTabSz="914400"/>
            <a:r>
              <a:rPr sz="3000" spc="10" dirty="0">
                <a:solidFill>
                  <a:prstClr val="black"/>
                </a:solidFill>
                <a:latin typeface="Arial"/>
                <a:cs typeface="Arial"/>
              </a:rPr>
              <a:t>c.</a:t>
            </a:r>
            <a:endParaRPr sz="3000">
              <a:solidFill>
                <a:prstClr val="black"/>
              </a:solidFill>
              <a:latin typeface="Arial"/>
              <a:cs typeface="Arial"/>
            </a:endParaRPr>
          </a:p>
        </p:txBody>
      </p:sp>
      <p:sp>
        <p:nvSpPr>
          <p:cNvPr id="169" name="object 169"/>
          <p:cNvSpPr/>
          <p:nvPr/>
        </p:nvSpPr>
        <p:spPr>
          <a:xfrm>
            <a:off x="6531241" y="3553307"/>
            <a:ext cx="4814938" cy="1219200"/>
          </a:xfrm>
          <a:custGeom>
            <a:avLst/>
            <a:gdLst/>
            <a:ahLst/>
            <a:cxnLst/>
            <a:rect l="l" t="t" r="r" b="b"/>
            <a:pathLst>
              <a:path w="4814938" h="1219200">
                <a:moveTo>
                  <a:pt x="0" y="1219200"/>
                </a:moveTo>
                <a:lnTo>
                  <a:pt x="0" y="0"/>
                </a:lnTo>
                <a:lnTo>
                  <a:pt x="4814939" y="0"/>
                </a:lnTo>
                <a:lnTo>
                  <a:pt x="4814939" y="1219200"/>
                </a:lnTo>
                <a:lnTo>
                  <a:pt x="0" y="12192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70" name="object 170"/>
          <p:cNvSpPr/>
          <p:nvPr/>
        </p:nvSpPr>
        <p:spPr>
          <a:xfrm>
            <a:off x="6524894" y="3540611"/>
            <a:ext cx="12700" cy="1257300"/>
          </a:xfrm>
          <a:custGeom>
            <a:avLst/>
            <a:gdLst/>
            <a:ahLst/>
            <a:cxnLst/>
            <a:rect l="l" t="t" r="r" b="b"/>
            <a:pathLst>
              <a:path w="12700" h="1257300">
                <a:moveTo>
                  <a:pt x="6350" y="6350"/>
                </a:moveTo>
                <a:lnTo>
                  <a:pt x="6350" y="12509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71" name="object 171"/>
          <p:cNvSpPr/>
          <p:nvPr/>
        </p:nvSpPr>
        <p:spPr>
          <a:xfrm>
            <a:off x="11339827" y="3540611"/>
            <a:ext cx="12700" cy="1257300"/>
          </a:xfrm>
          <a:custGeom>
            <a:avLst/>
            <a:gdLst/>
            <a:ahLst/>
            <a:cxnLst/>
            <a:rect l="l" t="t" r="r" b="b"/>
            <a:pathLst>
              <a:path w="12700" h="1257300">
                <a:moveTo>
                  <a:pt x="6350" y="6350"/>
                </a:moveTo>
                <a:lnTo>
                  <a:pt x="6350" y="12509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72" name="object 172"/>
          <p:cNvSpPr/>
          <p:nvPr/>
        </p:nvSpPr>
        <p:spPr>
          <a:xfrm>
            <a:off x="6518544" y="3546961"/>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73" name="object 173"/>
          <p:cNvSpPr/>
          <p:nvPr/>
        </p:nvSpPr>
        <p:spPr>
          <a:xfrm>
            <a:off x="6505844" y="4753461"/>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28" name="text 1"/>
          <p:cNvSpPr txBox="1"/>
          <p:nvPr/>
        </p:nvSpPr>
        <p:spPr>
          <a:xfrm>
            <a:off x="6599824" y="3572490"/>
            <a:ext cx="4855560" cy="541687"/>
          </a:xfrm>
          <a:prstGeom prst="rect">
            <a:avLst/>
          </a:prstGeom>
        </p:spPr>
        <p:txBody>
          <a:bodyPr vert="horz" wrap="none" lIns="0" tIns="0" rIns="0" bIns="0" rtlCol="0">
            <a:spAutoFit/>
          </a:bodyPr>
          <a:lstStyle/>
          <a:p>
            <a:pPr defTabSz="914400"/>
            <a:r>
              <a:rPr sz="1760" spc="10" dirty="0">
                <a:solidFill>
                  <a:prstClr val="black"/>
                </a:solidFill>
                <a:latin typeface="Arial"/>
                <a:cs typeface="Arial"/>
              </a:rPr>
              <a:t>Where the building’s main entrance is above the</a:t>
            </a:r>
            <a:endParaRPr sz="1700" dirty="0">
              <a:solidFill>
                <a:prstClr val="black"/>
              </a:solidFill>
              <a:latin typeface="Arial"/>
              <a:cs typeface="Arial"/>
            </a:endParaRPr>
          </a:p>
          <a:p>
            <a:pPr defTabSz="914400"/>
            <a:r>
              <a:rPr sz="1760" spc="10" dirty="0">
                <a:solidFill>
                  <a:prstClr val="black"/>
                </a:solidFill>
                <a:latin typeface="Arial"/>
                <a:cs typeface="Arial"/>
              </a:rPr>
              <a:t>sidewalk level, accessible ramps should start </a:t>
            </a:r>
            <a:r>
              <a:rPr sz="1760" spc="10" dirty="0" smtClean="0">
                <a:solidFill>
                  <a:prstClr val="black"/>
                </a:solidFill>
                <a:latin typeface="Arial"/>
                <a:cs typeface="Arial"/>
              </a:rPr>
              <a:t>at</a:t>
            </a:r>
            <a:endParaRPr sz="1700" dirty="0">
              <a:solidFill>
                <a:prstClr val="black"/>
              </a:solidFill>
              <a:latin typeface="Arial"/>
              <a:cs typeface="Arial"/>
            </a:endParaRPr>
          </a:p>
        </p:txBody>
      </p:sp>
      <p:sp>
        <p:nvSpPr>
          <p:cNvPr id="174" name="object 174"/>
          <p:cNvSpPr/>
          <p:nvPr/>
        </p:nvSpPr>
        <p:spPr>
          <a:xfrm>
            <a:off x="7020448" y="4431135"/>
            <a:ext cx="1304544" cy="24384"/>
          </a:xfrm>
          <a:custGeom>
            <a:avLst/>
            <a:gdLst/>
            <a:ahLst/>
            <a:cxnLst/>
            <a:rect l="l" t="t" r="r" b="b"/>
            <a:pathLst>
              <a:path w="1304544" h="24384">
                <a:moveTo>
                  <a:pt x="0" y="0"/>
                </a:moveTo>
                <a:lnTo>
                  <a:pt x="652272" y="0"/>
                </a:lnTo>
                <a:lnTo>
                  <a:pt x="1304544" y="0"/>
                </a:lnTo>
                <a:lnTo>
                  <a:pt x="1304544" y="24384"/>
                </a:lnTo>
                <a:lnTo>
                  <a:pt x="652272" y="24384"/>
                </a:lnTo>
                <a:lnTo>
                  <a:pt x="0" y="24384"/>
                </a:lnTo>
                <a:close/>
              </a:path>
            </a:pathLst>
          </a:custGeom>
          <a:solidFill>
            <a:srgbClr val="000000"/>
          </a:solidFill>
        </p:spPr>
        <p:txBody>
          <a:bodyPr wrap="square" lIns="0" tIns="0" rIns="0" bIns="0" rtlCol="0">
            <a:noAutofit/>
          </a:bodyPr>
          <a:lstStyle/>
          <a:p>
            <a:pPr defTabSz="914400"/>
            <a:endParaRPr>
              <a:solidFill>
                <a:prstClr val="black"/>
              </a:solidFill>
            </a:endParaRPr>
          </a:p>
        </p:txBody>
      </p:sp>
      <p:sp>
        <p:nvSpPr>
          <p:cNvPr id="29" name="text 1"/>
          <p:cNvSpPr txBox="1"/>
          <p:nvPr/>
        </p:nvSpPr>
        <p:spPr>
          <a:xfrm>
            <a:off x="6599824" y="4182090"/>
            <a:ext cx="4409540" cy="541687"/>
          </a:xfrm>
          <a:prstGeom prst="rect">
            <a:avLst/>
          </a:prstGeom>
        </p:spPr>
        <p:txBody>
          <a:bodyPr vert="horz" wrap="none" lIns="0" tIns="0" rIns="0" bIns="0" rtlCol="0">
            <a:spAutoFit/>
          </a:bodyPr>
          <a:lstStyle/>
          <a:p>
            <a:pPr defTabSz="914400"/>
            <a:r>
              <a:rPr lang="en-US" sz="1760" spc="10" dirty="0">
                <a:solidFill>
                  <a:prstClr val="black"/>
                </a:solidFill>
                <a:latin typeface="Arial"/>
                <a:cs typeface="Arial"/>
              </a:rPr>
              <a:t>t</a:t>
            </a:r>
            <a:r>
              <a:rPr lang="en-US" sz="1760" spc="10" dirty="0" smtClean="0">
                <a:solidFill>
                  <a:prstClr val="black"/>
                </a:solidFill>
                <a:latin typeface="Arial"/>
                <a:cs typeface="Arial"/>
              </a:rPr>
              <a:t>he highest </a:t>
            </a:r>
            <a:r>
              <a:rPr sz="1760" spc="10" dirty="0" smtClean="0">
                <a:solidFill>
                  <a:prstClr val="black"/>
                </a:solidFill>
                <a:latin typeface="Arial"/>
                <a:cs typeface="Arial"/>
              </a:rPr>
              <a:t>point </a:t>
            </a:r>
            <a:r>
              <a:rPr sz="1760" spc="10" dirty="0">
                <a:solidFill>
                  <a:prstClr val="black"/>
                </a:solidFill>
                <a:latin typeface="Arial"/>
                <a:cs typeface="Arial"/>
              </a:rPr>
              <a:t>of the sidewalk to allow for</a:t>
            </a:r>
            <a:endParaRPr sz="1760" dirty="0">
              <a:solidFill>
                <a:prstClr val="black"/>
              </a:solidFill>
              <a:latin typeface="Arial"/>
              <a:cs typeface="Arial"/>
            </a:endParaRPr>
          </a:p>
          <a:p>
            <a:pPr defTabSz="914400"/>
            <a:r>
              <a:rPr sz="1760" spc="10" dirty="0">
                <a:solidFill>
                  <a:prstClr val="black"/>
                </a:solidFill>
                <a:latin typeface="Arial"/>
                <a:cs typeface="Arial"/>
              </a:rPr>
              <a:t>minimal change in grade.</a:t>
            </a:r>
            <a:endParaRPr sz="1760" dirty="0">
              <a:solidFill>
                <a:prstClr val="black"/>
              </a:solidFill>
              <a:latin typeface="Arial"/>
              <a:cs typeface="Arial"/>
            </a:endParaRPr>
          </a:p>
        </p:txBody>
      </p:sp>
      <p:sp>
        <p:nvSpPr>
          <p:cNvPr id="30" name="text 1"/>
          <p:cNvSpPr txBox="1"/>
          <p:nvPr/>
        </p:nvSpPr>
        <p:spPr>
          <a:xfrm>
            <a:off x="6185113" y="3478607"/>
            <a:ext cx="335280" cy="414147"/>
          </a:xfrm>
          <a:prstGeom prst="rect">
            <a:avLst/>
          </a:prstGeom>
        </p:spPr>
        <p:txBody>
          <a:bodyPr vert="horz" wrap="none" lIns="0" tIns="0" rIns="0" bIns="0" rtlCol="0">
            <a:spAutoFit/>
          </a:bodyPr>
          <a:lstStyle/>
          <a:p>
            <a:pPr defTabSz="914400"/>
            <a:r>
              <a:rPr sz="3000" spc="10" dirty="0">
                <a:solidFill>
                  <a:prstClr val="black"/>
                </a:solidFill>
                <a:latin typeface="Arial"/>
                <a:cs typeface="Arial"/>
              </a:rPr>
              <a:t>b.</a:t>
            </a:r>
            <a:endParaRPr sz="3000">
              <a:solidFill>
                <a:prstClr val="black"/>
              </a:solidFill>
              <a:latin typeface="Arial"/>
              <a:cs typeface="Arial"/>
            </a:endParaRPr>
          </a:p>
        </p:txBody>
      </p:sp>
      <p:pic>
        <p:nvPicPr>
          <p:cNvPr id="14"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0407" y="2246376"/>
            <a:ext cx="813816" cy="813816"/>
          </a:xfrm>
          <a:prstGeom prst="rect">
            <a:avLst/>
          </a:prstGeom>
        </p:spPr>
      </p:pic>
      <p:pic>
        <p:nvPicPr>
          <p:cNvPr id="15"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9240" y="1825752"/>
            <a:ext cx="950976" cy="4288536"/>
          </a:xfrm>
          <a:prstGeom prst="rect">
            <a:avLst/>
          </a:prstGeom>
        </p:spPr>
      </p:pic>
      <p:pic>
        <p:nvPicPr>
          <p:cNvPr id="16" name="Imag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5648" y="4821936"/>
            <a:ext cx="267617" cy="947928"/>
          </a:xfrm>
          <a:prstGeom prst="rect">
            <a:avLst/>
          </a:prstGeom>
        </p:spPr>
      </p:pic>
      <p:pic>
        <p:nvPicPr>
          <p:cNvPr id="17" name="Imag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5391" y="984504"/>
            <a:ext cx="4815840" cy="1325830"/>
          </a:xfrm>
          <a:prstGeom prst="rect">
            <a:avLst/>
          </a:prstGeom>
        </p:spPr>
      </p:pic>
      <p:sp>
        <p:nvSpPr>
          <p:cNvPr id="175" name="object 175"/>
          <p:cNvSpPr/>
          <p:nvPr/>
        </p:nvSpPr>
        <p:spPr>
          <a:xfrm>
            <a:off x="830580" y="1969478"/>
            <a:ext cx="4814938" cy="914399"/>
          </a:xfrm>
          <a:custGeom>
            <a:avLst/>
            <a:gdLst/>
            <a:ahLst/>
            <a:cxnLst/>
            <a:rect l="l" t="t" r="r" b="b"/>
            <a:pathLst>
              <a:path w="4814938" h="914399">
                <a:moveTo>
                  <a:pt x="0" y="914399"/>
                </a:moveTo>
                <a:lnTo>
                  <a:pt x="0" y="0"/>
                </a:lnTo>
                <a:lnTo>
                  <a:pt x="4814938" y="0"/>
                </a:lnTo>
                <a:lnTo>
                  <a:pt x="4814938" y="914399"/>
                </a:lnTo>
                <a:lnTo>
                  <a:pt x="0" y="914399"/>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76" name="object 176"/>
          <p:cNvSpPr/>
          <p:nvPr/>
        </p:nvSpPr>
        <p:spPr>
          <a:xfrm>
            <a:off x="824230" y="1956774"/>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77" name="object 177"/>
          <p:cNvSpPr/>
          <p:nvPr/>
        </p:nvSpPr>
        <p:spPr>
          <a:xfrm>
            <a:off x="5639164" y="1956774"/>
            <a:ext cx="12700" cy="952500"/>
          </a:xfrm>
          <a:custGeom>
            <a:avLst/>
            <a:gdLst/>
            <a:ahLst/>
            <a:cxnLst/>
            <a:rect l="l" t="t" r="r" b="b"/>
            <a:pathLst>
              <a:path w="12700" h="952500">
                <a:moveTo>
                  <a:pt x="6350" y="6350"/>
                </a:moveTo>
                <a:lnTo>
                  <a:pt x="6350" y="9461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78" name="object 178"/>
          <p:cNvSpPr/>
          <p:nvPr/>
        </p:nvSpPr>
        <p:spPr>
          <a:xfrm>
            <a:off x="817880" y="1963124"/>
            <a:ext cx="4840338" cy="12700"/>
          </a:xfrm>
          <a:custGeom>
            <a:avLst/>
            <a:gdLst/>
            <a:ahLst/>
            <a:cxnLst/>
            <a:rect l="l" t="t" r="r" b="b"/>
            <a:pathLst>
              <a:path w="4840338" h="12700">
                <a:moveTo>
                  <a:pt x="6350" y="6350"/>
                </a:moveTo>
                <a:lnTo>
                  <a:pt x="483398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79" name="object 179"/>
          <p:cNvSpPr/>
          <p:nvPr/>
        </p:nvSpPr>
        <p:spPr>
          <a:xfrm>
            <a:off x="805180" y="2864824"/>
            <a:ext cx="4865738" cy="38100"/>
          </a:xfrm>
          <a:custGeom>
            <a:avLst/>
            <a:gdLst/>
            <a:ahLst/>
            <a:cxnLst/>
            <a:rect l="l" t="t" r="r" b="b"/>
            <a:pathLst>
              <a:path w="4865738" h="38100">
                <a:moveTo>
                  <a:pt x="19050" y="19050"/>
                </a:moveTo>
                <a:lnTo>
                  <a:pt x="484668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31" name="text 1"/>
          <p:cNvSpPr txBox="1"/>
          <p:nvPr/>
        </p:nvSpPr>
        <p:spPr>
          <a:xfrm>
            <a:off x="899160" y="1988652"/>
            <a:ext cx="4747397" cy="884593"/>
          </a:xfrm>
          <a:prstGeom prst="rect">
            <a:avLst/>
          </a:prstGeom>
        </p:spPr>
        <p:txBody>
          <a:bodyPr vert="horz" wrap="none" lIns="0" tIns="0" rIns="0" bIns="0" rtlCol="0">
            <a:spAutoFit/>
          </a:bodyPr>
          <a:lstStyle/>
          <a:p>
            <a:pPr defTabSz="914400"/>
            <a:r>
              <a:rPr sz="1910" spc="10" dirty="0">
                <a:solidFill>
                  <a:srgbClr val="B5B5B5"/>
                </a:solidFill>
                <a:latin typeface="Arial"/>
                <a:cs typeface="Arial"/>
              </a:rPr>
              <a:t>Provide a safe route that meets accessibility</a:t>
            </a:r>
            <a:endParaRPr sz="1900">
              <a:solidFill>
                <a:prstClr val="black"/>
              </a:solidFill>
              <a:latin typeface="Arial"/>
              <a:cs typeface="Arial"/>
            </a:endParaRPr>
          </a:p>
          <a:p>
            <a:pPr defTabSz="914400"/>
            <a:r>
              <a:rPr sz="1820" spc="10" dirty="0">
                <a:solidFill>
                  <a:srgbClr val="B5B5B5"/>
                </a:solidFill>
                <a:latin typeface="Arial"/>
                <a:cs typeface="Arial"/>
              </a:rPr>
              <a:t>regulations, and the intent of public space and</a:t>
            </a:r>
            <a:endParaRPr>
              <a:solidFill>
                <a:prstClr val="black"/>
              </a:solidFill>
              <a:latin typeface="Arial"/>
              <a:cs typeface="Arial"/>
            </a:endParaRPr>
          </a:p>
          <a:p>
            <a:pPr defTabSz="914400"/>
            <a:r>
              <a:rPr sz="2000" spc="10" dirty="0">
                <a:solidFill>
                  <a:srgbClr val="B5B5B5"/>
                </a:solidFill>
                <a:latin typeface="Arial"/>
                <a:cs typeface="Arial"/>
              </a:rPr>
              <a:t>projection regulations.</a:t>
            </a:r>
            <a:endParaRPr sz="2000">
              <a:solidFill>
                <a:prstClr val="black"/>
              </a:solidFill>
              <a:latin typeface="Arial"/>
              <a:cs typeface="Arial"/>
            </a:endParaRPr>
          </a:p>
        </p:txBody>
      </p:sp>
      <p:sp>
        <p:nvSpPr>
          <p:cNvPr id="180" name="object 180"/>
          <p:cNvSpPr/>
          <p:nvPr/>
        </p:nvSpPr>
        <p:spPr>
          <a:xfrm>
            <a:off x="838200" y="989457"/>
            <a:ext cx="4807318" cy="609600"/>
          </a:xfrm>
          <a:custGeom>
            <a:avLst/>
            <a:gdLst/>
            <a:ahLst/>
            <a:cxnLst/>
            <a:rect l="l" t="t" r="r" b="b"/>
            <a:pathLst>
              <a:path w="4807318" h="609600">
                <a:moveTo>
                  <a:pt x="0" y="609600"/>
                </a:moveTo>
                <a:lnTo>
                  <a:pt x="0" y="0"/>
                </a:lnTo>
                <a:lnTo>
                  <a:pt x="4807318" y="0"/>
                </a:lnTo>
                <a:lnTo>
                  <a:pt x="4807318" y="609600"/>
                </a:lnTo>
                <a:lnTo>
                  <a:pt x="0" y="609600"/>
                </a:lnTo>
                <a:close/>
              </a:path>
            </a:pathLst>
          </a:custGeom>
          <a:solidFill>
            <a:srgbClr val="D0CECE"/>
          </a:solidFill>
        </p:spPr>
        <p:txBody>
          <a:bodyPr wrap="square" lIns="0" tIns="0" rIns="0" bIns="0" rtlCol="0">
            <a:noAutofit/>
          </a:bodyPr>
          <a:lstStyle/>
          <a:p>
            <a:pPr defTabSz="914400"/>
            <a:endParaRPr>
              <a:solidFill>
                <a:prstClr val="black"/>
              </a:solidFill>
            </a:endParaRPr>
          </a:p>
        </p:txBody>
      </p:sp>
      <p:sp>
        <p:nvSpPr>
          <p:cNvPr id="181" name="object 181"/>
          <p:cNvSpPr/>
          <p:nvPr/>
        </p:nvSpPr>
        <p:spPr>
          <a:xfrm>
            <a:off x="831850" y="976758"/>
            <a:ext cx="12700" cy="647700"/>
          </a:xfrm>
          <a:custGeom>
            <a:avLst/>
            <a:gdLst/>
            <a:ahLst/>
            <a:cxnLst/>
            <a:rect l="l" t="t" r="r" b="b"/>
            <a:pathLst>
              <a:path w="12700" h="647700">
                <a:moveTo>
                  <a:pt x="6350" y="6350"/>
                </a:moveTo>
                <a:lnTo>
                  <a:pt x="6350" y="641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82" name="object 182"/>
          <p:cNvSpPr/>
          <p:nvPr/>
        </p:nvSpPr>
        <p:spPr>
          <a:xfrm>
            <a:off x="5639164" y="976757"/>
            <a:ext cx="12700" cy="647700"/>
          </a:xfrm>
          <a:custGeom>
            <a:avLst/>
            <a:gdLst/>
            <a:ahLst/>
            <a:cxnLst/>
            <a:rect l="l" t="t" r="r" b="b"/>
            <a:pathLst>
              <a:path w="12700" h="647700">
                <a:moveTo>
                  <a:pt x="6350" y="6350"/>
                </a:moveTo>
                <a:lnTo>
                  <a:pt x="6350" y="641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83" name="object 183"/>
          <p:cNvSpPr/>
          <p:nvPr/>
        </p:nvSpPr>
        <p:spPr>
          <a:xfrm>
            <a:off x="825500" y="983107"/>
            <a:ext cx="4832718" cy="12700"/>
          </a:xfrm>
          <a:custGeom>
            <a:avLst/>
            <a:gdLst/>
            <a:ahLst/>
            <a:cxnLst/>
            <a:rect l="l" t="t" r="r" b="b"/>
            <a:pathLst>
              <a:path w="4832718" h="12700">
                <a:moveTo>
                  <a:pt x="6350" y="6350"/>
                </a:moveTo>
                <a:lnTo>
                  <a:pt x="4826368" y="6350"/>
                </a:lnTo>
              </a:path>
            </a:pathLst>
          </a:custGeom>
          <a:ln w="12700">
            <a:solidFill>
              <a:srgbClr val="FFFFFF"/>
            </a:solidFill>
          </a:ln>
        </p:spPr>
        <p:txBody>
          <a:bodyPr wrap="square" lIns="0" tIns="0" rIns="0" bIns="0" rtlCol="0">
            <a:noAutofit/>
          </a:bodyPr>
          <a:lstStyle/>
          <a:p>
            <a:pPr defTabSz="914400"/>
            <a:endParaRPr>
              <a:solidFill>
                <a:prstClr val="black"/>
              </a:solidFill>
            </a:endParaRPr>
          </a:p>
        </p:txBody>
      </p:sp>
      <p:sp>
        <p:nvSpPr>
          <p:cNvPr id="184" name="object 184"/>
          <p:cNvSpPr/>
          <p:nvPr/>
        </p:nvSpPr>
        <p:spPr>
          <a:xfrm>
            <a:off x="812800" y="1580007"/>
            <a:ext cx="4858118" cy="38100"/>
          </a:xfrm>
          <a:custGeom>
            <a:avLst/>
            <a:gdLst/>
            <a:ahLst/>
            <a:cxnLst/>
            <a:rect l="l" t="t" r="r" b="b"/>
            <a:pathLst>
              <a:path w="4858118" h="38100">
                <a:moveTo>
                  <a:pt x="19050" y="19050"/>
                </a:moveTo>
                <a:lnTo>
                  <a:pt x="4839068" y="19050"/>
                </a:lnTo>
              </a:path>
            </a:pathLst>
          </a:custGeom>
          <a:ln w="38100">
            <a:solidFill>
              <a:srgbClr val="FFFFFF"/>
            </a:solidFill>
          </a:ln>
        </p:spPr>
        <p:txBody>
          <a:bodyPr wrap="square" lIns="0" tIns="0" rIns="0" bIns="0" rtlCol="0">
            <a:noAutofit/>
          </a:bodyPr>
          <a:lstStyle/>
          <a:p>
            <a:pPr defTabSz="914400"/>
            <a:endParaRPr>
              <a:solidFill>
                <a:prstClr val="black"/>
              </a:solidFill>
            </a:endParaRPr>
          </a:p>
        </p:txBody>
      </p:sp>
      <p:sp>
        <p:nvSpPr>
          <p:cNvPr id="128" name="text 1"/>
          <p:cNvSpPr txBox="1"/>
          <p:nvPr/>
        </p:nvSpPr>
        <p:spPr>
          <a:xfrm>
            <a:off x="438729" y="1008636"/>
            <a:ext cx="5209160" cy="620867"/>
          </a:xfrm>
          <a:prstGeom prst="rect">
            <a:avLst/>
          </a:prstGeom>
        </p:spPr>
        <p:txBody>
          <a:bodyPr vert="horz" wrap="none" lIns="0" tIns="0" rIns="0" bIns="0" rtlCol="0">
            <a:spAutoFit/>
          </a:bodyPr>
          <a:lstStyle/>
          <a:p>
            <a:pPr marL="468050" defTabSz="914400"/>
            <a:r>
              <a:rPr sz="1820" spc="10" dirty="0">
                <a:solidFill>
                  <a:srgbClr val="B5B5B5"/>
                </a:solidFill>
                <a:latin typeface="Arial"/>
                <a:cs typeface="Arial"/>
              </a:rPr>
              <a:t>Support  District  residents  of  all  abilities to</a:t>
            </a:r>
            <a:endParaRPr>
              <a:solidFill>
                <a:prstClr val="black"/>
              </a:solidFill>
              <a:latin typeface="Arial"/>
              <a:cs typeface="Arial"/>
            </a:endParaRPr>
          </a:p>
          <a:p>
            <a:pPr defTabSz="914400"/>
            <a:r>
              <a:rPr sz="3000" spc="10" dirty="0">
                <a:solidFill>
                  <a:srgbClr val="B5B5B5"/>
                </a:solidFill>
                <a:latin typeface="Arial"/>
                <a:cs typeface="Arial"/>
              </a:rPr>
              <a:t>1. </a:t>
            </a:r>
            <a:r>
              <a:rPr sz="2000" spc="10" dirty="0">
                <a:solidFill>
                  <a:srgbClr val="B5B5B5"/>
                </a:solidFill>
                <a:latin typeface="Arial"/>
                <a:cs typeface="Arial"/>
              </a:rPr>
              <a:t>remain in their homes.</a:t>
            </a:r>
            <a:endParaRPr sz="2000">
              <a:solidFill>
                <a:prstClr val="black"/>
              </a:solidFill>
              <a:latin typeface="Arial"/>
              <a:cs typeface="Arial"/>
            </a:endParaRPr>
          </a:p>
        </p:txBody>
      </p:sp>
      <p:sp>
        <p:nvSpPr>
          <p:cNvPr id="129" name="text 1"/>
          <p:cNvSpPr txBox="1"/>
          <p:nvPr/>
        </p:nvSpPr>
        <p:spPr>
          <a:xfrm>
            <a:off x="438729" y="2500631"/>
            <a:ext cx="403098" cy="414147"/>
          </a:xfrm>
          <a:prstGeom prst="rect">
            <a:avLst/>
          </a:prstGeom>
        </p:spPr>
        <p:txBody>
          <a:bodyPr vert="horz" wrap="none" lIns="0" tIns="0" rIns="0" bIns="0" rtlCol="0">
            <a:spAutoFit/>
          </a:bodyPr>
          <a:lstStyle/>
          <a:p>
            <a:pPr defTabSz="914400"/>
            <a:r>
              <a:rPr sz="3000" spc="10" dirty="0">
                <a:solidFill>
                  <a:srgbClr val="B5B5B5"/>
                </a:solidFill>
                <a:latin typeface="Arial"/>
                <a:cs typeface="Arial"/>
              </a:rPr>
              <a:t>2.</a:t>
            </a:r>
            <a:endParaRPr sz="3000">
              <a:solidFill>
                <a:prstClr val="black"/>
              </a:solidFill>
              <a:latin typeface="Arial"/>
              <a:cs typeface="Arial"/>
            </a:endParaRPr>
          </a:p>
        </p:txBody>
      </p:sp>
    </p:spTree>
    <p:extLst>
      <p:ext uri="{BB962C8B-B14F-4D97-AF65-F5344CB8AC3E}">
        <p14:creationId xmlns:p14="http://schemas.microsoft.com/office/powerpoint/2010/main" val="33202959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5" name="object 185"/>
          <p:cNvSpPr/>
          <p:nvPr/>
        </p:nvSpPr>
        <p:spPr>
          <a:xfrm>
            <a:off x="0" y="0"/>
            <a:ext cx="12192000" cy="6858000"/>
          </a:xfrm>
          <a:custGeom>
            <a:avLst/>
            <a:gdLst/>
            <a:ahLst/>
            <a:cxnLst/>
            <a:rect l="l" t="t" r="r" b="b"/>
            <a:pathLst>
              <a:path w="12192000" h="6858000">
                <a:moveTo>
                  <a:pt x="0" y="6858000"/>
                </a:moveTo>
                <a:lnTo>
                  <a:pt x="0" y="0"/>
                </a:lnTo>
                <a:lnTo>
                  <a:pt x="12192000" y="0"/>
                </a:lnTo>
                <a:lnTo>
                  <a:pt x="12192000" y="6858000"/>
                </a:lnTo>
                <a:lnTo>
                  <a:pt x="0" y="6858000"/>
                </a:lnTo>
                <a:close/>
              </a:path>
            </a:pathLst>
          </a:custGeom>
          <a:solidFill>
            <a:srgbClr val="FFFFFF"/>
          </a:solidFill>
        </p:spPr>
        <p:txBody>
          <a:bodyPr wrap="square" lIns="0" tIns="0" rIns="0" bIns="0" rtlCol="0">
            <a:noAutofit/>
          </a:bodyPr>
          <a:lstStyle/>
          <a:p>
            <a:pPr defTabSz="914400"/>
            <a:endParaRPr>
              <a:solidFill>
                <a:prstClr val="black"/>
              </a:solidFill>
            </a:endParaRPr>
          </a:p>
        </p:txBody>
      </p:sp>
      <p:sp>
        <p:nvSpPr>
          <p:cNvPr id="2" name="text 1"/>
          <p:cNvSpPr txBox="1"/>
          <p:nvPr/>
        </p:nvSpPr>
        <p:spPr>
          <a:xfrm>
            <a:off x="4489918" y="708058"/>
            <a:ext cx="2951291" cy="606311"/>
          </a:xfrm>
          <a:prstGeom prst="rect">
            <a:avLst/>
          </a:prstGeom>
        </p:spPr>
        <p:txBody>
          <a:bodyPr vert="horz" wrap="none" lIns="0" tIns="0" rIns="0" bIns="0" rtlCol="0">
            <a:spAutoFit/>
          </a:bodyPr>
          <a:lstStyle/>
          <a:p>
            <a:pPr defTabSz="914400"/>
            <a:r>
              <a:rPr sz="3710" spc="10" dirty="0">
                <a:solidFill>
                  <a:prstClr val="black"/>
                </a:solidFill>
                <a:latin typeface="Arial"/>
                <a:cs typeface="Arial"/>
              </a:rPr>
              <a:t>NEXT STEPS</a:t>
            </a:r>
            <a:endParaRPr sz="3700">
              <a:solidFill>
                <a:prstClr val="black"/>
              </a:solidFill>
              <a:latin typeface="Arial"/>
              <a:cs typeface="Arial"/>
            </a:endParaRPr>
          </a:p>
        </p:txBody>
      </p:sp>
      <p:sp>
        <p:nvSpPr>
          <p:cNvPr id="3" name="text 1"/>
          <p:cNvSpPr txBox="1"/>
          <p:nvPr/>
        </p:nvSpPr>
        <p:spPr>
          <a:xfrm>
            <a:off x="3822406" y="1823040"/>
            <a:ext cx="4242816" cy="414147"/>
          </a:xfrm>
          <a:prstGeom prst="rect">
            <a:avLst/>
          </a:prstGeom>
        </p:spPr>
        <p:txBody>
          <a:bodyPr vert="horz" wrap="none" lIns="0" tIns="0" rIns="0" bIns="0" rtlCol="0">
            <a:spAutoFit/>
          </a:bodyPr>
          <a:lstStyle/>
          <a:p>
            <a:pPr defTabSz="914400"/>
            <a:r>
              <a:rPr sz="2580" spc="10" dirty="0">
                <a:solidFill>
                  <a:prstClr val="black"/>
                </a:solidFill>
                <a:latin typeface="Arial"/>
                <a:cs typeface="Arial"/>
              </a:rPr>
              <a:t>FINAL PRODUCT MOCK-UP</a:t>
            </a:r>
            <a:endParaRPr sz="2500">
              <a:solidFill>
                <a:prstClr val="black"/>
              </a:solidFill>
              <a:latin typeface="Arial"/>
              <a:cs typeface="Arial"/>
            </a:endParaRPr>
          </a:p>
        </p:txBody>
      </p:sp>
      <p:sp>
        <p:nvSpPr>
          <p:cNvPr id="186" name="object 186"/>
          <p:cNvSpPr/>
          <p:nvPr/>
        </p:nvSpPr>
        <p:spPr>
          <a:xfrm>
            <a:off x="2389632" y="1469136"/>
            <a:ext cx="7117080" cy="79248"/>
          </a:xfrm>
          <a:custGeom>
            <a:avLst/>
            <a:gdLst/>
            <a:ahLst/>
            <a:cxnLst/>
            <a:rect l="l" t="t" r="r" b="b"/>
            <a:pathLst>
              <a:path w="7117080" h="79248">
                <a:moveTo>
                  <a:pt x="6096" y="73152"/>
                </a:moveTo>
                <a:lnTo>
                  <a:pt x="6096" y="6096"/>
                </a:lnTo>
                <a:lnTo>
                  <a:pt x="7110984" y="6096"/>
                </a:lnTo>
                <a:lnTo>
                  <a:pt x="7110984" y="73152"/>
                </a:lnTo>
                <a:lnTo>
                  <a:pt x="6096" y="73152"/>
                </a:lnTo>
                <a:close/>
              </a:path>
            </a:pathLst>
          </a:custGeom>
          <a:solidFill>
            <a:srgbClr val="000000"/>
          </a:solidFill>
          <a:ln w="12192">
            <a:solidFill>
              <a:srgbClr val="2F528F"/>
            </a:solidFill>
          </a:ln>
        </p:spPr>
        <p:txBody>
          <a:bodyPr wrap="square" lIns="0" tIns="0" rIns="0" bIns="0" rtlCol="0">
            <a:noAutofit/>
          </a:bodyPr>
          <a:lstStyle/>
          <a:p>
            <a:pPr defTabSz="914400"/>
            <a:endParaRPr>
              <a:solidFill>
                <a:prstClr val="black"/>
              </a:solidFill>
            </a:endParaRPr>
          </a:p>
        </p:txBody>
      </p:sp>
      <p:sp>
        <p:nvSpPr>
          <p:cNvPr id="4" name="text 1"/>
          <p:cNvSpPr txBox="1"/>
          <p:nvPr/>
        </p:nvSpPr>
        <p:spPr>
          <a:xfrm>
            <a:off x="1015709" y="5676827"/>
            <a:ext cx="2206501" cy="579839"/>
          </a:xfrm>
          <a:prstGeom prst="rect">
            <a:avLst/>
          </a:prstGeom>
        </p:spPr>
        <p:txBody>
          <a:bodyPr vert="horz" wrap="none" lIns="0" tIns="0" rIns="0" bIns="0" rtlCol="0">
            <a:spAutoFit/>
          </a:bodyPr>
          <a:lstStyle/>
          <a:p>
            <a:pPr defTabSz="914400"/>
            <a:r>
              <a:rPr sz="1610" spc="10" dirty="0">
                <a:solidFill>
                  <a:prstClr val="black"/>
                </a:solidFill>
                <a:latin typeface="Arial"/>
                <a:cs typeface="Arial"/>
              </a:rPr>
              <a:t>GIVES AN OVERVIEW</a:t>
            </a:r>
            <a:endParaRPr sz="1600">
              <a:solidFill>
                <a:prstClr val="black"/>
              </a:solidFill>
              <a:latin typeface="Arial"/>
              <a:cs typeface="Arial"/>
            </a:endParaRPr>
          </a:p>
          <a:p>
            <a:pPr marL="91327" defTabSz="914400"/>
            <a:r>
              <a:rPr sz="1760" spc="10" dirty="0">
                <a:solidFill>
                  <a:prstClr val="black"/>
                </a:solidFill>
                <a:latin typeface="Arial"/>
                <a:cs typeface="Arial"/>
              </a:rPr>
              <a:t>OF THE SITUATION</a:t>
            </a:r>
            <a:endParaRPr sz="1700">
              <a:solidFill>
                <a:prstClr val="black"/>
              </a:solidFill>
              <a:latin typeface="Arial"/>
              <a:cs typeface="Arial"/>
            </a:endParaRPr>
          </a:p>
        </p:txBody>
      </p:sp>
      <p:sp>
        <p:nvSpPr>
          <p:cNvPr id="5" name="text 1"/>
          <p:cNvSpPr txBox="1"/>
          <p:nvPr/>
        </p:nvSpPr>
        <p:spPr>
          <a:xfrm>
            <a:off x="3640418" y="5706679"/>
            <a:ext cx="2203490" cy="579839"/>
          </a:xfrm>
          <a:prstGeom prst="rect">
            <a:avLst/>
          </a:prstGeom>
        </p:spPr>
        <p:txBody>
          <a:bodyPr vert="horz" wrap="none" lIns="0" tIns="0" rIns="0" bIns="0" rtlCol="0">
            <a:spAutoFit/>
          </a:bodyPr>
          <a:lstStyle/>
          <a:p>
            <a:pPr defTabSz="914400"/>
            <a:r>
              <a:rPr sz="1520" spc="10" dirty="0">
                <a:solidFill>
                  <a:prstClr val="black"/>
                </a:solidFill>
                <a:latin typeface="Arial"/>
                <a:cs typeface="Arial"/>
              </a:rPr>
              <a:t>COVERS PRINCIPLES</a:t>
            </a:r>
            <a:endParaRPr sz="1500">
              <a:solidFill>
                <a:prstClr val="black"/>
              </a:solidFill>
              <a:latin typeface="Arial"/>
              <a:cs typeface="Arial"/>
            </a:endParaRPr>
          </a:p>
          <a:p>
            <a:pPr marL="164692" defTabSz="914400"/>
            <a:r>
              <a:rPr sz="1910" spc="10" dirty="0">
                <a:solidFill>
                  <a:prstClr val="black"/>
                </a:solidFill>
                <a:latin typeface="Arial"/>
                <a:cs typeface="Arial"/>
              </a:rPr>
              <a:t>AND GUIDELINES</a:t>
            </a:r>
            <a:endParaRPr sz="1900">
              <a:solidFill>
                <a:prstClr val="black"/>
              </a:solidFill>
              <a:latin typeface="Arial"/>
              <a:cs typeface="Arial"/>
            </a:endParaRPr>
          </a:p>
        </p:txBody>
      </p:sp>
      <p:sp>
        <p:nvSpPr>
          <p:cNvPr id="6" name="text 1"/>
          <p:cNvSpPr txBox="1"/>
          <p:nvPr/>
        </p:nvSpPr>
        <p:spPr>
          <a:xfrm>
            <a:off x="6194038" y="5706679"/>
            <a:ext cx="2447696" cy="579839"/>
          </a:xfrm>
          <a:prstGeom prst="rect">
            <a:avLst/>
          </a:prstGeom>
        </p:spPr>
        <p:txBody>
          <a:bodyPr vert="horz" wrap="none" lIns="0" tIns="0" rIns="0" bIns="0" rtlCol="0">
            <a:spAutoFit/>
          </a:bodyPr>
          <a:lstStyle/>
          <a:p>
            <a:pPr defTabSz="914400"/>
            <a:r>
              <a:rPr sz="1310" spc="10" dirty="0">
                <a:solidFill>
                  <a:prstClr val="black"/>
                </a:solidFill>
                <a:latin typeface="Arial"/>
                <a:cs typeface="Arial"/>
              </a:rPr>
              <a:t>IDENTIFIES POTENTIAL</a:t>
            </a:r>
            <a:endParaRPr sz="1300">
              <a:solidFill>
                <a:prstClr val="black"/>
              </a:solidFill>
              <a:latin typeface="Arial"/>
              <a:cs typeface="Arial"/>
            </a:endParaRPr>
          </a:p>
          <a:p>
            <a:pPr marL="588187" defTabSz="914400"/>
            <a:r>
              <a:rPr sz="2000" spc="10" dirty="0">
                <a:solidFill>
                  <a:prstClr val="black"/>
                </a:solidFill>
                <a:latin typeface="Arial"/>
                <a:cs typeface="Arial"/>
              </a:rPr>
              <a:t>SCENARIOS</a:t>
            </a:r>
            <a:endParaRPr sz="2000">
              <a:solidFill>
                <a:prstClr val="black"/>
              </a:solidFill>
              <a:latin typeface="Arial"/>
              <a:cs typeface="Arial"/>
            </a:endParaRPr>
          </a:p>
        </p:txBody>
      </p:sp>
      <p:sp>
        <p:nvSpPr>
          <p:cNvPr id="7" name="text 1"/>
          <p:cNvSpPr txBox="1"/>
          <p:nvPr/>
        </p:nvSpPr>
        <p:spPr>
          <a:xfrm>
            <a:off x="9065154" y="5713510"/>
            <a:ext cx="2005305" cy="579839"/>
          </a:xfrm>
          <a:prstGeom prst="rect">
            <a:avLst/>
          </a:prstGeom>
        </p:spPr>
        <p:txBody>
          <a:bodyPr vert="horz" wrap="none" lIns="0" tIns="0" rIns="0" bIns="0" rtlCol="0">
            <a:spAutoFit/>
          </a:bodyPr>
          <a:lstStyle/>
          <a:p>
            <a:pPr defTabSz="914400"/>
            <a:r>
              <a:rPr sz="1310" spc="10" dirty="0">
                <a:solidFill>
                  <a:prstClr val="black"/>
                </a:solidFill>
                <a:latin typeface="Arial"/>
                <a:cs typeface="Arial"/>
              </a:rPr>
              <a:t>PROVIDES DESIGN</a:t>
            </a:r>
            <a:endParaRPr sz="1300">
              <a:solidFill>
                <a:prstClr val="black"/>
              </a:solidFill>
              <a:latin typeface="Arial"/>
              <a:cs typeface="Arial"/>
            </a:endParaRPr>
          </a:p>
          <a:p>
            <a:pPr marL="420712" defTabSz="914400"/>
            <a:r>
              <a:rPr sz="2000" spc="10" dirty="0">
                <a:solidFill>
                  <a:prstClr val="black"/>
                </a:solidFill>
                <a:latin typeface="Arial"/>
                <a:cs typeface="Arial"/>
              </a:rPr>
              <a:t>GUIDANCE</a:t>
            </a:r>
            <a:endParaRPr sz="2000">
              <a:solidFill>
                <a:prstClr val="black"/>
              </a:solidFill>
              <a:latin typeface="Arial"/>
              <a:cs typeface="Arial"/>
            </a:endParaRPr>
          </a:p>
        </p:txBody>
      </p:sp>
      <p:sp>
        <p:nvSpPr>
          <p:cNvPr id="8" name="text 1"/>
          <p:cNvSpPr txBox="1"/>
          <p:nvPr/>
        </p:nvSpPr>
        <p:spPr>
          <a:xfrm>
            <a:off x="11109960" y="6476428"/>
            <a:ext cx="153466" cy="152400"/>
          </a:xfrm>
          <a:prstGeom prst="rect">
            <a:avLst/>
          </a:prstGeom>
        </p:spPr>
        <p:txBody>
          <a:bodyPr vert="horz" wrap="none" lIns="0" tIns="0" rIns="0" bIns="0" rtlCol="0">
            <a:spAutoFit/>
          </a:bodyPr>
          <a:lstStyle/>
          <a:p>
            <a:pPr defTabSz="914400"/>
            <a:r>
              <a:rPr sz="1200" spc="10" dirty="0">
                <a:solidFill>
                  <a:srgbClr val="9B9B9B"/>
                </a:solidFill>
                <a:cs typeface="Calibri"/>
              </a:rPr>
              <a:t>10</a:t>
            </a:r>
            <a:endParaRPr sz="1200">
              <a:solidFill>
                <a:prstClr val="black"/>
              </a:solidFill>
              <a:cs typeface="Calibri"/>
            </a:endParaRPr>
          </a:p>
        </p:txBody>
      </p:sp>
      <p:pic>
        <p:nvPicPr>
          <p:cNvPr id="18" name="Imag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659368" y="2212848"/>
            <a:ext cx="2646199" cy="3529584"/>
          </a:xfrm>
          <a:prstGeom prst="rect">
            <a:avLst/>
          </a:prstGeom>
        </p:spPr>
      </p:pic>
      <p:pic>
        <p:nvPicPr>
          <p:cNvPr id="19" name="Imag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1519" y="2182368"/>
            <a:ext cx="2649302" cy="3529584"/>
          </a:xfrm>
          <a:prstGeom prst="rect">
            <a:avLst/>
          </a:prstGeom>
        </p:spPr>
      </p:pic>
      <p:pic>
        <p:nvPicPr>
          <p:cNvPr id="20" name="Imag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82695" y="2209800"/>
            <a:ext cx="5455919" cy="3529584"/>
          </a:xfrm>
          <a:prstGeom prst="rect">
            <a:avLst/>
          </a:prstGeom>
        </p:spPr>
      </p:pic>
    </p:spTree>
    <p:extLst>
      <p:ext uri="{BB962C8B-B14F-4D97-AF65-F5344CB8AC3E}">
        <p14:creationId xmlns:p14="http://schemas.microsoft.com/office/powerpoint/2010/main" val="38504561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7" name="object 187"/>
          <p:cNvSpPr/>
          <p:nvPr/>
        </p:nvSpPr>
        <p:spPr>
          <a:xfrm>
            <a:off x="0" y="0"/>
            <a:ext cx="12192000" cy="6858000"/>
          </a:xfrm>
          <a:custGeom>
            <a:avLst/>
            <a:gdLst/>
            <a:ahLst/>
            <a:cxnLst/>
            <a:rect l="l" t="t" r="r" b="b"/>
            <a:pathLst>
              <a:path w="12192000" h="6858000">
                <a:moveTo>
                  <a:pt x="0" y="6858000"/>
                </a:moveTo>
                <a:lnTo>
                  <a:pt x="0" y="0"/>
                </a:lnTo>
                <a:lnTo>
                  <a:pt x="12192000" y="0"/>
                </a:lnTo>
                <a:lnTo>
                  <a:pt x="12192000" y="6858000"/>
                </a:lnTo>
                <a:lnTo>
                  <a:pt x="0" y="6858000"/>
                </a:lnTo>
                <a:close/>
              </a:path>
            </a:pathLst>
          </a:custGeom>
          <a:solidFill>
            <a:srgbClr val="FFFFFF"/>
          </a:solidFill>
        </p:spPr>
        <p:txBody>
          <a:bodyPr wrap="square" lIns="0" tIns="0" rIns="0" bIns="0" rtlCol="0">
            <a:noAutofit/>
          </a:bodyPr>
          <a:lstStyle/>
          <a:p>
            <a:pPr defTabSz="914400"/>
            <a:endParaRPr>
              <a:solidFill>
                <a:prstClr val="black"/>
              </a:solidFill>
            </a:endParaRPr>
          </a:p>
        </p:txBody>
      </p:sp>
      <p:sp>
        <p:nvSpPr>
          <p:cNvPr id="2" name="text 1"/>
          <p:cNvSpPr txBox="1"/>
          <p:nvPr/>
        </p:nvSpPr>
        <p:spPr>
          <a:xfrm>
            <a:off x="3250011" y="708058"/>
            <a:ext cx="5424393" cy="606311"/>
          </a:xfrm>
          <a:prstGeom prst="rect">
            <a:avLst/>
          </a:prstGeom>
        </p:spPr>
        <p:txBody>
          <a:bodyPr vert="horz" wrap="none" lIns="0" tIns="0" rIns="0" bIns="0" rtlCol="0">
            <a:spAutoFit/>
          </a:bodyPr>
          <a:lstStyle/>
          <a:p>
            <a:pPr defTabSz="914400"/>
            <a:r>
              <a:rPr sz="3620" spc="10" dirty="0">
                <a:solidFill>
                  <a:prstClr val="black"/>
                </a:solidFill>
                <a:latin typeface="Arial"/>
                <a:cs typeface="Arial"/>
              </a:rPr>
              <a:t>DISCUSSION SUMMARY</a:t>
            </a:r>
            <a:endParaRPr sz="3600">
              <a:solidFill>
                <a:prstClr val="black"/>
              </a:solidFill>
              <a:latin typeface="Arial"/>
              <a:cs typeface="Arial"/>
            </a:endParaRPr>
          </a:p>
        </p:txBody>
      </p:sp>
      <p:sp>
        <p:nvSpPr>
          <p:cNvPr id="3" name="text 1"/>
          <p:cNvSpPr txBox="1"/>
          <p:nvPr/>
        </p:nvSpPr>
        <p:spPr>
          <a:xfrm>
            <a:off x="3789507" y="1823040"/>
            <a:ext cx="4303817" cy="414147"/>
          </a:xfrm>
          <a:prstGeom prst="rect">
            <a:avLst/>
          </a:prstGeom>
        </p:spPr>
        <p:txBody>
          <a:bodyPr vert="horz" wrap="none" lIns="0" tIns="0" rIns="0" bIns="0" rtlCol="0">
            <a:spAutoFit/>
          </a:bodyPr>
          <a:lstStyle/>
          <a:p>
            <a:pPr defTabSz="914400"/>
            <a:r>
              <a:rPr sz="2490" spc="10" dirty="0">
                <a:solidFill>
                  <a:prstClr val="black"/>
                </a:solidFill>
                <a:latin typeface="Arial"/>
                <a:cs typeface="Arial"/>
              </a:rPr>
              <a:t>GIVE US YOUR COMMENTS</a:t>
            </a:r>
            <a:endParaRPr sz="2400">
              <a:solidFill>
                <a:prstClr val="black"/>
              </a:solidFill>
              <a:latin typeface="Arial"/>
              <a:cs typeface="Arial"/>
            </a:endParaRPr>
          </a:p>
        </p:txBody>
      </p:sp>
      <p:sp>
        <p:nvSpPr>
          <p:cNvPr id="188" name="object 188"/>
          <p:cNvSpPr/>
          <p:nvPr/>
        </p:nvSpPr>
        <p:spPr>
          <a:xfrm>
            <a:off x="2389632" y="1469136"/>
            <a:ext cx="7117080" cy="79248"/>
          </a:xfrm>
          <a:custGeom>
            <a:avLst/>
            <a:gdLst/>
            <a:ahLst/>
            <a:cxnLst/>
            <a:rect l="l" t="t" r="r" b="b"/>
            <a:pathLst>
              <a:path w="7117080" h="79248">
                <a:moveTo>
                  <a:pt x="6096" y="73152"/>
                </a:moveTo>
                <a:lnTo>
                  <a:pt x="6096" y="6096"/>
                </a:lnTo>
                <a:lnTo>
                  <a:pt x="7110984" y="6096"/>
                </a:lnTo>
                <a:lnTo>
                  <a:pt x="7110984" y="73152"/>
                </a:lnTo>
                <a:lnTo>
                  <a:pt x="6096" y="73152"/>
                </a:lnTo>
                <a:close/>
              </a:path>
            </a:pathLst>
          </a:custGeom>
          <a:solidFill>
            <a:srgbClr val="000000"/>
          </a:solidFill>
          <a:ln w="12192">
            <a:solidFill>
              <a:srgbClr val="2F528F"/>
            </a:solidFill>
          </a:ln>
        </p:spPr>
        <p:txBody>
          <a:bodyPr wrap="square" lIns="0" tIns="0" rIns="0" bIns="0" rtlCol="0">
            <a:noAutofit/>
          </a:bodyPr>
          <a:lstStyle/>
          <a:p>
            <a:pPr defTabSz="914400"/>
            <a:endParaRPr>
              <a:solidFill>
                <a:prstClr val="black"/>
              </a:solidFill>
            </a:endParaRPr>
          </a:p>
        </p:txBody>
      </p:sp>
      <p:sp>
        <p:nvSpPr>
          <p:cNvPr id="4" name="text 1"/>
          <p:cNvSpPr txBox="1"/>
          <p:nvPr/>
        </p:nvSpPr>
        <p:spPr>
          <a:xfrm>
            <a:off x="901335" y="3411366"/>
            <a:ext cx="368850" cy="280306"/>
          </a:xfrm>
          <a:prstGeom prst="rect">
            <a:avLst/>
          </a:prstGeom>
        </p:spPr>
        <p:txBody>
          <a:bodyPr vert="horz" wrap="none" lIns="0" tIns="0" rIns="0" bIns="0" rtlCol="0">
            <a:spAutoFit/>
          </a:bodyPr>
          <a:lstStyle/>
          <a:p>
            <a:pPr defTabSz="914400"/>
            <a:r>
              <a:rPr sz="2000" spc="10" dirty="0">
                <a:solidFill>
                  <a:prstClr val="black"/>
                </a:solidFill>
                <a:latin typeface="Wingdings"/>
                <a:cs typeface="Wingdings"/>
              </a:rPr>
              <a:t></a:t>
            </a:r>
            <a:endParaRPr sz="2000">
              <a:solidFill>
                <a:prstClr val="black"/>
              </a:solidFill>
              <a:latin typeface="Wingdings"/>
              <a:cs typeface="Wingdings"/>
            </a:endParaRPr>
          </a:p>
        </p:txBody>
      </p:sp>
      <p:sp>
        <p:nvSpPr>
          <p:cNvPr id="5" name="text 1"/>
          <p:cNvSpPr txBox="1"/>
          <p:nvPr/>
        </p:nvSpPr>
        <p:spPr>
          <a:xfrm>
            <a:off x="1245759" y="3416932"/>
            <a:ext cx="9647385" cy="615553"/>
          </a:xfrm>
          <a:prstGeom prst="rect">
            <a:avLst/>
          </a:prstGeom>
        </p:spPr>
        <p:txBody>
          <a:bodyPr vert="horz" wrap="none" lIns="0" tIns="0" rIns="0" bIns="0" rtlCol="0">
            <a:spAutoFit/>
          </a:bodyPr>
          <a:lstStyle/>
          <a:p>
            <a:pPr defTabSz="914400"/>
            <a:r>
              <a:rPr sz="2000" spc="10" dirty="0">
                <a:solidFill>
                  <a:prstClr val="black"/>
                </a:solidFill>
                <a:latin typeface="Arial"/>
                <a:cs typeface="Arial"/>
              </a:rPr>
              <a:t>DO YOU THINK THAT DEVELOPING THESE GUIDELINES WOULD CHANGE OR </a:t>
            </a:r>
            <a:endParaRPr lang="en-US" sz="2000" spc="10" dirty="0" smtClean="0">
              <a:solidFill>
                <a:prstClr val="black"/>
              </a:solidFill>
              <a:latin typeface="Arial"/>
              <a:cs typeface="Arial"/>
            </a:endParaRPr>
          </a:p>
          <a:p>
            <a:pPr defTabSz="914400"/>
            <a:r>
              <a:rPr sz="2000" spc="10" dirty="0" smtClean="0">
                <a:solidFill>
                  <a:prstClr val="black"/>
                </a:solidFill>
                <a:latin typeface="Arial"/>
                <a:cs typeface="Arial"/>
              </a:rPr>
              <a:t>IMPACT </a:t>
            </a:r>
            <a:r>
              <a:rPr sz="2000" spc="10" dirty="0">
                <a:solidFill>
                  <a:prstClr val="black"/>
                </a:solidFill>
                <a:latin typeface="Arial"/>
                <a:cs typeface="Arial"/>
              </a:rPr>
              <a:t>HOW </a:t>
            </a:r>
            <a:r>
              <a:rPr sz="2000" spc="10" dirty="0" smtClean="0">
                <a:solidFill>
                  <a:prstClr val="black"/>
                </a:solidFill>
                <a:latin typeface="Arial"/>
                <a:cs typeface="Arial"/>
              </a:rPr>
              <a:t>YOU</a:t>
            </a:r>
            <a:r>
              <a:rPr lang="en-US" sz="2000" spc="10" dirty="0" smtClean="0">
                <a:solidFill>
                  <a:prstClr val="black"/>
                </a:solidFill>
                <a:latin typeface="Arial"/>
                <a:cs typeface="Arial"/>
              </a:rPr>
              <a:t> </a:t>
            </a:r>
            <a:r>
              <a:rPr sz="2000" spc="10" dirty="0" smtClean="0">
                <a:solidFill>
                  <a:prstClr val="black"/>
                </a:solidFill>
                <a:latin typeface="Arial"/>
                <a:cs typeface="Arial"/>
              </a:rPr>
              <a:t>CURRENTLY </a:t>
            </a:r>
            <a:r>
              <a:rPr sz="2000" spc="10" dirty="0">
                <a:solidFill>
                  <a:prstClr val="black"/>
                </a:solidFill>
                <a:latin typeface="Arial"/>
                <a:cs typeface="Arial"/>
              </a:rPr>
              <a:t>EXPERIENCE THE CITY?</a:t>
            </a:r>
            <a:endParaRPr sz="2000" dirty="0">
              <a:solidFill>
                <a:prstClr val="black"/>
              </a:solidFill>
              <a:latin typeface="Arial"/>
              <a:cs typeface="Arial"/>
            </a:endParaRPr>
          </a:p>
        </p:txBody>
      </p:sp>
      <p:sp>
        <p:nvSpPr>
          <p:cNvPr id="6" name="text 1"/>
          <p:cNvSpPr txBox="1"/>
          <p:nvPr/>
        </p:nvSpPr>
        <p:spPr>
          <a:xfrm>
            <a:off x="901335" y="4630566"/>
            <a:ext cx="368850" cy="280306"/>
          </a:xfrm>
          <a:prstGeom prst="rect">
            <a:avLst/>
          </a:prstGeom>
        </p:spPr>
        <p:txBody>
          <a:bodyPr vert="horz" wrap="none" lIns="0" tIns="0" rIns="0" bIns="0" rtlCol="0">
            <a:spAutoFit/>
          </a:bodyPr>
          <a:lstStyle/>
          <a:p>
            <a:pPr defTabSz="914400"/>
            <a:r>
              <a:rPr sz="2000" spc="10" dirty="0">
                <a:solidFill>
                  <a:prstClr val="black"/>
                </a:solidFill>
                <a:latin typeface="Wingdings"/>
                <a:cs typeface="Wingdings"/>
              </a:rPr>
              <a:t></a:t>
            </a:r>
            <a:endParaRPr sz="2000">
              <a:solidFill>
                <a:prstClr val="black"/>
              </a:solidFill>
              <a:latin typeface="Wingdings"/>
              <a:cs typeface="Wingdings"/>
            </a:endParaRPr>
          </a:p>
        </p:txBody>
      </p:sp>
      <p:sp>
        <p:nvSpPr>
          <p:cNvPr id="7" name="text 1"/>
          <p:cNvSpPr txBox="1"/>
          <p:nvPr/>
        </p:nvSpPr>
        <p:spPr>
          <a:xfrm>
            <a:off x="1245759" y="4636132"/>
            <a:ext cx="10614381" cy="307777"/>
          </a:xfrm>
          <a:prstGeom prst="rect">
            <a:avLst/>
          </a:prstGeom>
        </p:spPr>
        <p:txBody>
          <a:bodyPr vert="horz" wrap="none" lIns="0" tIns="0" rIns="0" bIns="0" rtlCol="0">
            <a:spAutoFit/>
          </a:bodyPr>
          <a:lstStyle/>
          <a:p>
            <a:pPr defTabSz="914400"/>
            <a:r>
              <a:rPr sz="2000" spc="10" dirty="0">
                <a:solidFill>
                  <a:prstClr val="black"/>
                </a:solidFill>
                <a:latin typeface="Arial"/>
                <a:cs typeface="Arial"/>
              </a:rPr>
              <a:t>WOULD YOU BE COMFORTABLE USING SPACES THAT FOLLOW THESE GUIDELINES?</a:t>
            </a:r>
            <a:endParaRPr sz="2000" dirty="0">
              <a:solidFill>
                <a:prstClr val="black"/>
              </a:solidFill>
              <a:latin typeface="Arial"/>
              <a:cs typeface="Arial"/>
            </a:endParaRPr>
          </a:p>
        </p:txBody>
      </p:sp>
      <p:sp>
        <p:nvSpPr>
          <p:cNvPr id="8" name="text 1"/>
          <p:cNvSpPr txBox="1"/>
          <p:nvPr/>
        </p:nvSpPr>
        <p:spPr>
          <a:xfrm>
            <a:off x="901335" y="5544966"/>
            <a:ext cx="368850" cy="280306"/>
          </a:xfrm>
          <a:prstGeom prst="rect">
            <a:avLst/>
          </a:prstGeom>
        </p:spPr>
        <p:txBody>
          <a:bodyPr vert="horz" wrap="none" lIns="0" tIns="0" rIns="0" bIns="0" rtlCol="0">
            <a:spAutoFit/>
          </a:bodyPr>
          <a:lstStyle/>
          <a:p>
            <a:pPr defTabSz="914400"/>
            <a:r>
              <a:rPr sz="2000" spc="10" dirty="0">
                <a:solidFill>
                  <a:prstClr val="black"/>
                </a:solidFill>
                <a:latin typeface="Wingdings"/>
                <a:cs typeface="Wingdings"/>
              </a:rPr>
              <a:t></a:t>
            </a:r>
            <a:endParaRPr sz="2000">
              <a:solidFill>
                <a:prstClr val="black"/>
              </a:solidFill>
              <a:latin typeface="Wingdings"/>
              <a:cs typeface="Wingdings"/>
            </a:endParaRPr>
          </a:p>
        </p:txBody>
      </p:sp>
      <p:sp>
        <p:nvSpPr>
          <p:cNvPr id="9" name="text 1"/>
          <p:cNvSpPr txBox="1"/>
          <p:nvPr/>
        </p:nvSpPr>
        <p:spPr>
          <a:xfrm>
            <a:off x="1245759" y="5550532"/>
            <a:ext cx="9523056" cy="615553"/>
          </a:xfrm>
          <a:prstGeom prst="rect">
            <a:avLst/>
          </a:prstGeom>
        </p:spPr>
        <p:txBody>
          <a:bodyPr vert="horz" wrap="none" lIns="0" tIns="0" rIns="0" bIns="0" rtlCol="0">
            <a:spAutoFit/>
          </a:bodyPr>
          <a:lstStyle/>
          <a:p>
            <a:pPr defTabSz="914400"/>
            <a:r>
              <a:rPr sz="2000" spc="10" dirty="0">
                <a:solidFill>
                  <a:prstClr val="black"/>
                </a:solidFill>
                <a:latin typeface="Arial"/>
                <a:cs typeface="Arial"/>
              </a:rPr>
              <a:t>ARE THERE ADDITIONAL SUGGESTIONS YOU HAVE THAT WOULD IMPROVE </a:t>
            </a:r>
            <a:endParaRPr lang="en-US" sz="2000" spc="10" dirty="0" smtClean="0">
              <a:solidFill>
                <a:prstClr val="black"/>
              </a:solidFill>
              <a:latin typeface="Arial"/>
              <a:cs typeface="Arial"/>
            </a:endParaRPr>
          </a:p>
          <a:p>
            <a:pPr defTabSz="914400"/>
            <a:r>
              <a:rPr sz="2000" spc="10" dirty="0" smtClean="0">
                <a:solidFill>
                  <a:prstClr val="black"/>
                </a:solidFill>
                <a:latin typeface="Arial"/>
                <a:cs typeface="Arial"/>
              </a:rPr>
              <a:t>THESE </a:t>
            </a:r>
            <a:r>
              <a:rPr sz="2000" spc="10" dirty="0">
                <a:solidFill>
                  <a:prstClr val="black"/>
                </a:solidFill>
                <a:latin typeface="Arial"/>
                <a:cs typeface="Arial"/>
              </a:rPr>
              <a:t>GUIDELINES?</a:t>
            </a:r>
            <a:endParaRPr sz="2000" dirty="0">
              <a:solidFill>
                <a:prstClr val="black"/>
              </a:solidFill>
              <a:latin typeface="Arial"/>
              <a:cs typeface="Arial"/>
            </a:endParaRPr>
          </a:p>
        </p:txBody>
      </p:sp>
      <p:sp>
        <p:nvSpPr>
          <p:cNvPr id="10" name="text 1"/>
          <p:cNvSpPr txBox="1"/>
          <p:nvPr/>
        </p:nvSpPr>
        <p:spPr>
          <a:xfrm>
            <a:off x="11109960" y="6476428"/>
            <a:ext cx="153466" cy="152400"/>
          </a:xfrm>
          <a:prstGeom prst="rect">
            <a:avLst/>
          </a:prstGeom>
        </p:spPr>
        <p:txBody>
          <a:bodyPr vert="horz" wrap="none" lIns="0" tIns="0" rIns="0" bIns="0" rtlCol="0">
            <a:spAutoFit/>
          </a:bodyPr>
          <a:lstStyle/>
          <a:p>
            <a:pPr defTabSz="914400"/>
            <a:r>
              <a:rPr sz="1200" spc="10" dirty="0">
                <a:solidFill>
                  <a:srgbClr val="9B9B9B"/>
                </a:solidFill>
                <a:cs typeface="Calibri"/>
              </a:rPr>
              <a:t>11</a:t>
            </a:r>
            <a:endParaRPr sz="1200">
              <a:solidFill>
                <a:prstClr val="black"/>
              </a:solidFill>
              <a:cs typeface="Calibri"/>
            </a:endParaRPr>
          </a:p>
        </p:txBody>
      </p:sp>
    </p:spTree>
    <p:extLst>
      <p:ext uri="{BB962C8B-B14F-4D97-AF65-F5344CB8AC3E}">
        <p14:creationId xmlns:p14="http://schemas.microsoft.com/office/powerpoint/2010/main" val="7323686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155" y="2778867"/>
            <a:ext cx="11731924" cy="1468800"/>
          </a:xfrm>
        </p:spPr>
        <p:txBody>
          <a:bodyPr/>
          <a:lstStyle/>
          <a:p>
            <a:r>
              <a:rPr lang="en-US" dirty="0" smtClean="0"/>
              <a:t>Presentation: </a:t>
            </a:r>
            <a:br>
              <a:rPr lang="en-US" dirty="0" smtClean="0"/>
            </a:br>
            <a:r>
              <a:rPr lang="en-US" dirty="0" smtClean="0"/>
              <a:t>Olmstead Community Integration Plan</a:t>
            </a:r>
            <a:endParaRPr lang="en-US" dirty="0"/>
          </a:p>
        </p:txBody>
      </p:sp>
      <p:sp>
        <p:nvSpPr>
          <p:cNvPr id="3" name="Text Placeholder 2"/>
          <p:cNvSpPr>
            <a:spLocks noGrp="1"/>
          </p:cNvSpPr>
          <p:nvPr>
            <p:ph type="body" idx="1"/>
          </p:nvPr>
        </p:nvSpPr>
        <p:spPr/>
        <p:txBody>
          <a:bodyPr/>
          <a:lstStyle/>
          <a:p>
            <a:r>
              <a:rPr lang="en-US" dirty="0" smtClean="0"/>
              <a:t>Jessica Hunt, DC Office of Disability Rights</a:t>
            </a:r>
            <a:endParaRPr lang="en-US" dirty="0"/>
          </a:p>
        </p:txBody>
      </p:sp>
    </p:spTree>
    <p:extLst>
      <p:ext uri="{BB962C8B-B14F-4D97-AF65-F5344CB8AC3E}">
        <p14:creationId xmlns:p14="http://schemas.microsoft.com/office/powerpoint/2010/main" val="41232370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B137760-DCEB-4D68-98E7-B29B62557A9C}"/>
              </a:ext>
            </a:extLst>
          </p:cNvPr>
          <p:cNvSpPr>
            <a:spLocks noGrp="1"/>
          </p:cNvSpPr>
          <p:nvPr>
            <p:ph type="ctrTitle"/>
          </p:nvPr>
        </p:nvSpPr>
        <p:spPr/>
        <p:txBody>
          <a:bodyPr/>
          <a:lstStyle/>
          <a:p>
            <a:r>
              <a:rPr lang="en-US" dirty="0"/>
              <a:t>Olmstead Planning in DC</a:t>
            </a:r>
          </a:p>
        </p:txBody>
      </p:sp>
      <p:sp>
        <p:nvSpPr>
          <p:cNvPr id="3" name="Subtitle 2">
            <a:extLst>
              <a:ext uri="{FF2B5EF4-FFF2-40B4-BE49-F238E27FC236}">
                <a16:creationId xmlns="" xmlns:a16="http://schemas.microsoft.com/office/drawing/2014/main" id="{525AA59F-7E7B-458F-9FEE-593841EBA262}"/>
              </a:ext>
            </a:extLst>
          </p:cNvPr>
          <p:cNvSpPr>
            <a:spLocks noGrp="1"/>
          </p:cNvSpPr>
          <p:nvPr>
            <p:ph type="subTitle" idx="1"/>
          </p:nvPr>
        </p:nvSpPr>
        <p:spPr/>
        <p:txBody>
          <a:bodyPr/>
          <a:lstStyle/>
          <a:p>
            <a:r>
              <a:rPr lang="en-US" dirty="0"/>
              <a:t>DC Office of Disability Rights</a:t>
            </a:r>
          </a:p>
        </p:txBody>
      </p:sp>
    </p:spTree>
    <p:extLst>
      <p:ext uri="{BB962C8B-B14F-4D97-AF65-F5344CB8AC3E}">
        <p14:creationId xmlns:p14="http://schemas.microsoft.com/office/powerpoint/2010/main" val="40149782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Explanation of Virtual Platform and Accessibility</a:t>
            </a:r>
            <a:endParaRPr lang="en-US" dirty="0"/>
          </a:p>
        </p:txBody>
      </p:sp>
      <p:sp>
        <p:nvSpPr>
          <p:cNvPr id="3" name="Content Placeholder 2"/>
          <p:cNvSpPr>
            <a:spLocks noGrp="1"/>
          </p:cNvSpPr>
          <p:nvPr>
            <p:ph idx="1"/>
          </p:nvPr>
        </p:nvSpPr>
        <p:spPr>
          <a:xfrm>
            <a:off x="818712" y="2222287"/>
            <a:ext cx="10554574" cy="4307909"/>
          </a:xfrm>
        </p:spPr>
        <p:txBody>
          <a:bodyPr>
            <a:normAutofit fontScale="85000" lnSpcReduction="20000"/>
          </a:bodyPr>
          <a:lstStyle/>
          <a:p>
            <a:r>
              <a:rPr lang="en-US" dirty="0"/>
              <a:t>We </a:t>
            </a:r>
            <a:r>
              <a:rPr lang="en-US" dirty="0" smtClean="0"/>
              <a:t>have </a:t>
            </a:r>
            <a:r>
              <a:rPr lang="en-US" dirty="0"/>
              <a:t>ASL interpreters as well as CART (Communication Access </a:t>
            </a:r>
            <a:r>
              <a:rPr lang="en-US" dirty="0" err="1"/>
              <a:t>Realtime</a:t>
            </a:r>
            <a:r>
              <a:rPr lang="en-US" dirty="0"/>
              <a:t> Translation) </a:t>
            </a:r>
            <a:r>
              <a:rPr lang="en-US" dirty="0" smtClean="0"/>
              <a:t>throughout </a:t>
            </a:r>
            <a:r>
              <a:rPr lang="en-US" dirty="0"/>
              <a:t>the meeting. The captions will show up in the bottom right corner of the </a:t>
            </a:r>
            <a:r>
              <a:rPr lang="en-US" dirty="0" err="1"/>
              <a:t>Webex</a:t>
            </a:r>
            <a:r>
              <a:rPr lang="en-US" dirty="0"/>
              <a:t> screen in the Multimedia Viewer box. </a:t>
            </a:r>
            <a:endParaRPr lang="en-US" dirty="0" smtClean="0"/>
          </a:p>
          <a:p>
            <a:r>
              <a:rPr lang="en-US" dirty="0" smtClean="0"/>
              <a:t>We </a:t>
            </a:r>
            <a:r>
              <a:rPr lang="en-US" dirty="0"/>
              <a:t>will be recording the meeting and posting the video recording and transcription on our website afterwards. </a:t>
            </a:r>
            <a:endParaRPr lang="en-US" dirty="0" smtClean="0"/>
          </a:p>
          <a:p>
            <a:r>
              <a:rPr lang="en-US" dirty="0" smtClean="0"/>
              <a:t>On </a:t>
            </a:r>
            <a:r>
              <a:rPr lang="en-US" dirty="0"/>
              <a:t>the </a:t>
            </a:r>
            <a:r>
              <a:rPr lang="en-US" dirty="0" err="1"/>
              <a:t>Webex</a:t>
            </a:r>
            <a:r>
              <a:rPr lang="en-US" dirty="0"/>
              <a:t> Events screen, we will have a PowerPoint presentation that will mirror the agenda and include presentations from the Office of Planning and the Office of Disability Rights (see agenda for details). We are aware that the screen share feature on </a:t>
            </a:r>
            <a:r>
              <a:rPr lang="en-US" dirty="0" err="1"/>
              <a:t>Webex</a:t>
            </a:r>
            <a:r>
              <a:rPr lang="en-US" dirty="0"/>
              <a:t> is not accessible to screen readers, so we will describe everything on the screen and the PowerPoint will be posted on our website for anyone to open on their own device and follow along.</a:t>
            </a:r>
          </a:p>
          <a:p>
            <a:r>
              <a:rPr lang="en-US" dirty="0" smtClean="0"/>
              <a:t>All </a:t>
            </a:r>
            <a:r>
              <a:rPr lang="en-US" dirty="0"/>
              <a:t>attendees will be muted upon entry and will not be able to show video. If you are joining on your computer or tablet, you will be able to see video of any speakers, ASL interpreters, </a:t>
            </a:r>
            <a:r>
              <a:rPr lang="en-US" dirty="0" smtClean="0"/>
              <a:t>and </a:t>
            </a:r>
            <a:r>
              <a:rPr lang="en-US" dirty="0"/>
              <a:t>the appointed DD Council members and staff. Attendees will be unmuted during public comment periods and during this time, please be proactive about muting yourself on your own device if you are not speaking. </a:t>
            </a:r>
            <a:endParaRPr lang="en-US" dirty="0" smtClean="0"/>
          </a:p>
          <a:p>
            <a:r>
              <a:rPr lang="en-US" dirty="0" smtClean="0"/>
              <a:t>Attendees </a:t>
            </a:r>
            <a:r>
              <a:rPr lang="en-US" dirty="0"/>
              <a:t>may ask questions or make comments the question and answer box throughout the meeting or by texting your question to 202-340-8563. </a:t>
            </a:r>
            <a:r>
              <a:rPr lang="en-US" b="1" dirty="0"/>
              <a:t>If you need video access in order to make public comments in ASL, please email </a:t>
            </a:r>
            <a:r>
              <a:rPr lang="en-US" b="1" u="sng" dirty="0">
                <a:hlinkClick r:id="rId2"/>
              </a:rPr>
              <a:t>alison.whyte@dc.gov</a:t>
            </a:r>
            <a:r>
              <a:rPr lang="en-US" b="1" dirty="0"/>
              <a:t> or text 202-340-8563</a:t>
            </a:r>
            <a:r>
              <a:rPr lang="en-US" b="1" dirty="0" smtClean="0"/>
              <a:t>.</a:t>
            </a:r>
          </a:p>
          <a:p>
            <a:r>
              <a:rPr lang="en-US" dirty="0" smtClean="0"/>
              <a:t>Questions or accessibility requests that we can fulfil right now?</a:t>
            </a:r>
            <a:endParaRPr lang="en-US" dirty="0"/>
          </a:p>
        </p:txBody>
      </p:sp>
    </p:spTree>
    <p:extLst>
      <p:ext uri="{BB962C8B-B14F-4D97-AF65-F5344CB8AC3E}">
        <p14:creationId xmlns:p14="http://schemas.microsoft.com/office/powerpoint/2010/main" val="25041505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3BE8A33-4DA7-48E7-996A-CD2BD5A23D59}"/>
              </a:ext>
            </a:extLst>
          </p:cNvPr>
          <p:cNvSpPr>
            <a:spLocks noGrp="1"/>
          </p:cNvSpPr>
          <p:nvPr>
            <p:ph type="title"/>
          </p:nvPr>
        </p:nvSpPr>
        <p:spPr/>
        <p:txBody>
          <a:bodyPr/>
          <a:lstStyle/>
          <a:p>
            <a:pPr algn="ctr"/>
            <a:r>
              <a:rPr lang="en-US" b="1" dirty="0"/>
              <a:t>Olmstead Plan</a:t>
            </a:r>
          </a:p>
        </p:txBody>
      </p:sp>
      <p:sp>
        <p:nvSpPr>
          <p:cNvPr id="3" name="Content Placeholder 2">
            <a:extLst>
              <a:ext uri="{FF2B5EF4-FFF2-40B4-BE49-F238E27FC236}">
                <a16:creationId xmlns="" xmlns:a16="http://schemas.microsoft.com/office/drawing/2014/main" id="{618E5ABB-72B6-4BC6-86B1-0418E5D0C88F}"/>
              </a:ext>
            </a:extLst>
          </p:cNvPr>
          <p:cNvSpPr>
            <a:spLocks noGrp="1"/>
          </p:cNvSpPr>
          <p:nvPr>
            <p:ph idx="1"/>
          </p:nvPr>
        </p:nvSpPr>
        <p:spPr/>
        <p:txBody>
          <a:bodyPr/>
          <a:lstStyle/>
          <a:p>
            <a:r>
              <a:rPr lang="en-US" dirty="0"/>
              <a:t>What is Olmstead</a:t>
            </a:r>
          </a:p>
          <a:p>
            <a:pPr lvl="1"/>
            <a:r>
              <a:rPr lang="en-US" dirty="0"/>
              <a:t>Based on the ADA Title II and</a:t>
            </a:r>
          </a:p>
          <a:p>
            <a:pPr lvl="1"/>
            <a:r>
              <a:rPr lang="en-US" dirty="0"/>
              <a:t>US Supreme Court caselaw</a:t>
            </a:r>
          </a:p>
          <a:p>
            <a:pPr marL="457200" lvl="1" indent="0">
              <a:buNone/>
            </a:pPr>
            <a:endParaRPr lang="en-US" dirty="0"/>
          </a:p>
          <a:p>
            <a:r>
              <a:rPr lang="en-US" dirty="0"/>
              <a:t>Participating Agencies</a:t>
            </a:r>
          </a:p>
          <a:p>
            <a:pPr lvl="1"/>
            <a:r>
              <a:rPr lang="en-US" dirty="0"/>
              <a:t>Department on Disability Services</a:t>
            </a:r>
          </a:p>
          <a:p>
            <a:pPr lvl="1"/>
            <a:r>
              <a:rPr lang="en-US" dirty="0"/>
              <a:t>Department of Aging and Community Living</a:t>
            </a:r>
          </a:p>
          <a:p>
            <a:pPr lvl="1"/>
            <a:r>
              <a:rPr lang="en-US" dirty="0"/>
              <a:t>Department of Behavioral Health</a:t>
            </a:r>
          </a:p>
          <a:p>
            <a:pPr lvl="1"/>
            <a:r>
              <a:rPr lang="en-US" dirty="0"/>
              <a:t>Department of Healthcare Finance</a:t>
            </a:r>
          </a:p>
        </p:txBody>
      </p:sp>
    </p:spTree>
    <p:extLst>
      <p:ext uri="{BB962C8B-B14F-4D97-AF65-F5344CB8AC3E}">
        <p14:creationId xmlns:p14="http://schemas.microsoft.com/office/powerpoint/2010/main" val="9183618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91B2BD8-496C-409B-9A84-800CFEE42457}"/>
              </a:ext>
            </a:extLst>
          </p:cNvPr>
          <p:cNvSpPr>
            <a:spLocks noGrp="1"/>
          </p:cNvSpPr>
          <p:nvPr>
            <p:ph type="title"/>
          </p:nvPr>
        </p:nvSpPr>
        <p:spPr/>
        <p:txBody>
          <a:bodyPr/>
          <a:lstStyle/>
          <a:p>
            <a:pPr algn="ctr"/>
            <a:r>
              <a:rPr lang="en-US" b="1" dirty="0"/>
              <a:t>Plan Priorities</a:t>
            </a:r>
          </a:p>
        </p:txBody>
      </p:sp>
      <p:sp>
        <p:nvSpPr>
          <p:cNvPr id="3" name="Content Placeholder 2">
            <a:extLst>
              <a:ext uri="{FF2B5EF4-FFF2-40B4-BE49-F238E27FC236}">
                <a16:creationId xmlns="" xmlns:a16="http://schemas.microsoft.com/office/drawing/2014/main" id="{9F59628F-054C-4A44-8D4C-59714FA15AE5}"/>
              </a:ext>
            </a:extLst>
          </p:cNvPr>
          <p:cNvSpPr>
            <a:spLocks noGrp="1"/>
          </p:cNvSpPr>
          <p:nvPr>
            <p:ph idx="1"/>
          </p:nvPr>
        </p:nvSpPr>
        <p:spPr/>
        <p:txBody>
          <a:bodyPr>
            <a:normAutofit fontScale="92500" lnSpcReduction="10000"/>
          </a:bodyPr>
          <a:lstStyle/>
          <a:p>
            <a:r>
              <a:rPr lang="en-US" dirty="0"/>
              <a:t>Moving people with disabilities from long-term care, hospitals, and other institutions in the community</a:t>
            </a:r>
          </a:p>
          <a:p>
            <a:r>
              <a:rPr lang="en-US" dirty="0"/>
              <a:t>Helping  people with disabilities make informed choice about where they want to live, work, and participate</a:t>
            </a:r>
          </a:p>
          <a:p>
            <a:r>
              <a:rPr lang="en-US" dirty="0"/>
              <a:t>Helping people to stay in the community as they age or their disability changes</a:t>
            </a:r>
          </a:p>
          <a:p>
            <a:endParaRPr lang="en-US" dirty="0"/>
          </a:p>
          <a:p>
            <a:r>
              <a:rPr lang="en-US" dirty="0"/>
              <a:t>Three Priorities</a:t>
            </a:r>
          </a:p>
          <a:p>
            <a:pPr lvl="1"/>
            <a:r>
              <a:rPr lang="en-US" dirty="0"/>
              <a:t>Housing</a:t>
            </a:r>
          </a:p>
          <a:p>
            <a:pPr lvl="1"/>
            <a:r>
              <a:rPr lang="en-US" dirty="0"/>
              <a:t>Healthcare and Wellness Supports</a:t>
            </a:r>
          </a:p>
          <a:p>
            <a:pPr lvl="1"/>
            <a:r>
              <a:rPr lang="en-US" dirty="0"/>
              <a:t>Employment </a:t>
            </a:r>
          </a:p>
        </p:txBody>
      </p:sp>
    </p:spTree>
    <p:extLst>
      <p:ext uri="{BB962C8B-B14F-4D97-AF65-F5344CB8AC3E}">
        <p14:creationId xmlns:p14="http://schemas.microsoft.com/office/powerpoint/2010/main" val="22157049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62F00A5-C663-48FE-82A3-EA94350DD01E}"/>
              </a:ext>
            </a:extLst>
          </p:cNvPr>
          <p:cNvSpPr>
            <a:spLocks noGrp="1"/>
          </p:cNvSpPr>
          <p:nvPr>
            <p:ph type="title"/>
          </p:nvPr>
        </p:nvSpPr>
        <p:spPr/>
        <p:txBody>
          <a:bodyPr/>
          <a:lstStyle/>
          <a:p>
            <a:pPr algn="ctr"/>
            <a:r>
              <a:rPr lang="en-US" dirty="0"/>
              <a:t>How Can You Get Involved?</a:t>
            </a:r>
          </a:p>
        </p:txBody>
      </p:sp>
      <p:sp>
        <p:nvSpPr>
          <p:cNvPr id="3" name="Content Placeholder 2">
            <a:extLst>
              <a:ext uri="{FF2B5EF4-FFF2-40B4-BE49-F238E27FC236}">
                <a16:creationId xmlns="" xmlns:a16="http://schemas.microsoft.com/office/drawing/2014/main" id="{DBF02240-5C97-4DD9-A261-1B4D30FFC721}"/>
              </a:ext>
            </a:extLst>
          </p:cNvPr>
          <p:cNvSpPr>
            <a:spLocks noGrp="1"/>
          </p:cNvSpPr>
          <p:nvPr>
            <p:ph idx="1"/>
          </p:nvPr>
        </p:nvSpPr>
        <p:spPr/>
        <p:txBody>
          <a:bodyPr/>
          <a:lstStyle/>
          <a:p>
            <a:endParaRPr lang="en-US" dirty="0"/>
          </a:p>
          <a:p>
            <a:r>
              <a:rPr lang="en-US" dirty="0"/>
              <a:t>Community Forum—</a:t>
            </a:r>
            <a:r>
              <a:rPr lang="en-US" b="1" dirty="0"/>
              <a:t>July 21, 1:00-2:30 PM via WebEx</a:t>
            </a:r>
          </a:p>
          <a:p>
            <a:r>
              <a:rPr lang="en-US" dirty="0"/>
              <a:t>Email </a:t>
            </a:r>
            <a:r>
              <a:rPr lang="en-US" dirty="0" err="1">
                <a:hlinkClick r:id="rId2"/>
              </a:rPr>
              <a:t>Jessica.hunt@</a:t>
            </a:r>
            <a:r>
              <a:rPr lang="en-US" err="1">
                <a:hlinkClick r:id="rId2"/>
              </a:rPr>
              <a:t>dc</a:t>
            </a:r>
            <a:r>
              <a:rPr lang="en-US">
                <a:hlinkClick r:id="rId2"/>
              </a:rPr>
              <a:t>.gov</a:t>
            </a:r>
            <a:r>
              <a:rPr lang="en-US"/>
              <a:t> or call 202-702-7213</a:t>
            </a:r>
            <a:r>
              <a:rPr lang="en-US" b="1"/>
              <a:t> </a:t>
            </a:r>
            <a:endParaRPr lang="en-US" b="1" dirty="0"/>
          </a:p>
        </p:txBody>
      </p:sp>
    </p:spTree>
    <p:extLst>
      <p:ext uri="{BB962C8B-B14F-4D97-AF65-F5344CB8AC3E}">
        <p14:creationId xmlns:p14="http://schemas.microsoft.com/office/powerpoint/2010/main" val="12604681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Comments</a:t>
            </a:r>
            <a:endParaRPr lang="en-US" dirty="0"/>
          </a:p>
        </p:txBody>
      </p:sp>
      <p:sp>
        <p:nvSpPr>
          <p:cNvPr id="5" name="Text Placeholder 4"/>
          <p:cNvSpPr>
            <a:spLocks noGrp="1"/>
          </p:cNvSpPr>
          <p:nvPr>
            <p:ph type="body" idx="1"/>
          </p:nvPr>
        </p:nvSpPr>
        <p:spPr/>
        <p:txBody>
          <a:bodyPr/>
          <a:lstStyle/>
          <a:p>
            <a:r>
              <a:rPr lang="en-US" dirty="0" smtClean="0"/>
              <a:t>Lines will be unmuted, but please mute yourself if you are not speaking. You can type questions or comments in the Q&amp;A box in </a:t>
            </a:r>
            <a:r>
              <a:rPr lang="en-US" dirty="0" err="1" smtClean="0"/>
              <a:t>Webex</a:t>
            </a:r>
            <a:r>
              <a:rPr lang="en-US" dirty="0"/>
              <a:t> </a:t>
            </a:r>
            <a:r>
              <a:rPr lang="en-US" dirty="0" smtClean="0"/>
              <a:t>or text them to 202-340-8563.</a:t>
            </a:r>
            <a:endParaRPr lang="en-US" dirty="0"/>
          </a:p>
        </p:txBody>
      </p:sp>
    </p:spTree>
    <p:extLst>
      <p:ext uri="{BB962C8B-B14F-4D97-AF65-F5344CB8AC3E}">
        <p14:creationId xmlns:p14="http://schemas.microsoft.com/office/powerpoint/2010/main" val="252194715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1" y="360924"/>
            <a:ext cx="11887199" cy="970450"/>
          </a:xfrm>
        </p:spPr>
        <p:txBody>
          <a:bodyPr/>
          <a:lstStyle/>
          <a:p>
            <a:r>
              <a:rPr lang="en-US" dirty="0" smtClean="0"/>
              <a:t>DDC Organizational Representatives’ Updates</a:t>
            </a:r>
            <a:endParaRPr lang="en-US" dirty="0"/>
          </a:p>
        </p:txBody>
      </p:sp>
      <p:sp>
        <p:nvSpPr>
          <p:cNvPr id="3" name="Content Placeholder 2"/>
          <p:cNvSpPr>
            <a:spLocks noGrp="1"/>
          </p:cNvSpPr>
          <p:nvPr>
            <p:ph idx="1"/>
          </p:nvPr>
        </p:nvSpPr>
        <p:spPr>
          <a:xfrm>
            <a:off x="810087" y="2481079"/>
            <a:ext cx="10554574" cy="3636511"/>
          </a:xfrm>
        </p:spPr>
        <p:txBody>
          <a:bodyPr>
            <a:normAutofit fontScale="62500" lnSpcReduction="20000"/>
          </a:bodyPr>
          <a:lstStyle/>
          <a:p>
            <a:r>
              <a:rPr lang="en-US" sz="3500" dirty="0"/>
              <a:t>Disability Rights DC at University Legal Services</a:t>
            </a:r>
          </a:p>
          <a:p>
            <a:r>
              <a:rPr lang="en-US" sz="3500" dirty="0"/>
              <a:t>Georgetown University Center for Excellence in Developmental </a:t>
            </a:r>
            <a:r>
              <a:rPr lang="en-US" sz="3500" dirty="0" smtClean="0"/>
              <a:t>Disabilities</a:t>
            </a:r>
          </a:p>
          <a:p>
            <a:r>
              <a:rPr lang="en-US" sz="3500" dirty="0" err="1" smtClean="0"/>
              <a:t>SchoolTalk</a:t>
            </a:r>
            <a:endParaRPr lang="en-US" sz="3500" dirty="0" smtClean="0"/>
          </a:p>
          <a:p>
            <a:r>
              <a:rPr lang="en-US" sz="3500" dirty="0" smtClean="0"/>
              <a:t>Project ACTION!</a:t>
            </a:r>
          </a:p>
          <a:p>
            <a:r>
              <a:rPr lang="en-US" sz="3500" dirty="0" smtClean="0"/>
              <a:t>Mayor’s Commission on Person’s with Disabilities</a:t>
            </a:r>
          </a:p>
          <a:p>
            <a:r>
              <a:rPr lang="en-US" sz="3500" dirty="0" smtClean="0"/>
              <a:t>Family Support Council</a:t>
            </a:r>
          </a:p>
          <a:p>
            <a:r>
              <a:rPr lang="en-US" sz="3500" dirty="0" smtClean="0"/>
              <a:t>DC Department on Disability Services</a:t>
            </a:r>
          </a:p>
          <a:p>
            <a:r>
              <a:rPr lang="en-US" sz="3500" dirty="0" smtClean="0"/>
              <a:t>DC Department on Aging and Community Living</a:t>
            </a:r>
          </a:p>
          <a:p>
            <a:endParaRPr lang="en-US" dirty="0"/>
          </a:p>
        </p:txBody>
      </p:sp>
    </p:spTree>
    <p:extLst>
      <p:ext uri="{BB962C8B-B14F-4D97-AF65-F5344CB8AC3E}">
        <p14:creationId xmlns:p14="http://schemas.microsoft.com/office/powerpoint/2010/main" val="5978527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Executive Director’s Report</a:t>
            </a:r>
            <a:endParaRPr lang="en-US" dirty="0"/>
          </a:p>
        </p:txBody>
      </p:sp>
      <p:sp>
        <p:nvSpPr>
          <p:cNvPr id="5" name="Content Placeholder 4"/>
          <p:cNvSpPr>
            <a:spLocks noGrp="1"/>
          </p:cNvSpPr>
          <p:nvPr>
            <p:ph idx="1"/>
          </p:nvPr>
        </p:nvSpPr>
        <p:spPr>
          <a:xfrm>
            <a:off x="784669" y="2465830"/>
            <a:ext cx="10554574" cy="3636511"/>
          </a:xfrm>
        </p:spPr>
        <p:txBody>
          <a:bodyPr>
            <a:noAutofit/>
          </a:bodyPr>
          <a:lstStyle/>
          <a:p>
            <a:pPr lvl="0"/>
            <a:r>
              <a:rPr lang="en-US" sz="2000" i="1" dirty="0"/>
              <a:t>Bylaws</a:t>
            </a:r>
            <a:endParaRPr lang="en-US" sz="2000" dirty="0"/>
          </a:p>
          <a:p>
            <a:pPr lvl="0"/>
            <a:r>
              <a:rPr lang="en-US" sz="2000" i="1" dirty="0"/>
              <a:t>Staffing – Luz and Lead for America Fellow</a:t>
            </a:r>
            <a:endParaRPr lang="en-US" sz="2000" dirty="0"/>
          </a:p>
          <a:p>
            <a:pPr lvl="0"/>
            <a:r>
              <a:rPr lang="en-US" sz="2000" i="1" dirty="0"/>
              <a:t>Updates on DDC grants</a:t>
            </a:r>
            <a:endParaRPr lang="en-US" sz="2000" dirty="0"/>
          </a:p>
          <a:p>
            <a:pPr lvl="0"/>
            <a:r>
              <a:rPr lang="en-US" sz="2000" i="1" dirty="0"/>
              <a:t>Possible State Plan Amendments</a:t>
            </a:r>
            <a:endParaRPr lang="en-US" sz="2000" dirty="0"/>
          </a:p>
          <a:p>
            <a:pPr lvl="0"/>
            <a:r>
              <a:rPr lang="en-US" sz="2000" i="1" dirty="0"/>
              <a:t>DDC Statement on Anti-Racism</a:t>
            </a:r>
            <a:endParaRPr lang="en-US" sz="2000" dirty="0"/>
          </a:p>
          <a:p>
            <a:pPr lvl="0"/>
            <a:r>
              <a:rPr lang="en-US" sz="2000" i="1" dirty="0"/>
              <a:t>Census 2020</a:t>
            </a:r>
            <a:endParaRPr lang="en-US" sz="2000" dirty="0"/>
          </a:p>
          <a:p>
            <a:pPr lvl="0"/>
            <a:r>
              <a:rPr lang="en-US" sz="2000" i="1" dirty="0"/>
              <a:t>Voting Resources</a:t>
            </a:r>
            <a:endParaRPr lang="en-US" sz="2000" dirty="0"/>
          </a:p>
          <a:p>
            <a:r>
              <a:rPr lang="en-US" sz="2000" i="1" dirty="0"/>
              <a:t>Discussion of other areas for possible DDC contribution – COVID support, hosting a public discussion on anti-racism, workgroup on police and first responder interactions with the disability community</a:t>
            </a:r>
            <a:endParaRPr lang="en-US" sz="2000" dirty="0"/>
          </a:p>
        </p:txBody>
      </p:sp>
    </p:spTree>
    <p:extLst>
      <p:ext uri="{BB962C8B-B14F-4D97-AF65-F5344CB8AC3E}">
        <p14:creationId xmlns:p14="http://schemas.microsoft.com/office/powerpoint/2010/main" val="26908903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Comments</a:t>
            </a:r>
            <a:endParaRPr lang="en-US" dirty="0"/>
          </a:p>
        </p:txBody>
      </p:sp>
      <p:sp>
        <p:nvSpPr>
          <p:cNvPr id="5" name="Text Placeholder 4"/>
          <p:cNvSpPr>
            <a:spLocks noGrp="1"/>
          </p:cNvSpPr>
          <p:nvPr>
            <p:ph type="body" idx="1"/>
          </p:nvPr>
        </p:nvSpPr>
        <p:spPr/>
        <p:txBody>
          <a:bodyPr/>
          <a:lstStyle/>
          <a:p>
            <a:r>
              <a:rPr lang="en-US" dirty="0" smtClean="0"/>
              <a:t>Lines will be unmuted, but please mute yourself if you are not speaking. You can type questions or comments in the Q&amp;A box in </a:t>
            </a:r>
            <a:r>
              <a:rPr lang="en-US" dirty="0" err="1" smtClean="0"/>
              <a:t>Webex</a:t>
            </a:r>
            <a:r>
              <a:rPr lang="en-US" dirty="0"/>
              <a:t> </a:t>
            </a:r>
            <a:r>
              <a:rPr lang="en-US" dirty="0" smtClean="0"/>
              <a:t>or text them to 202-340-8563.</a:t>
            </a:r>
            <a:endParaRPr lang="en-US" dirty="0"/>
          </a:p>
        </p:txBody>
      </p:sp>
    </p:spTree>
    <p:extLst>
      <p:ext uri="{BB962C8B-B14F-4D97-AF65-F5344CB8AC3E}">
        <p14:creationId xmlns:p14="http://schemas.microsoft.com/office/powerpoint/2010/main" val="22147502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Thank you for coming!!!!</a:t>
            </a:r>
            <a:endParaRPr lang="en-US" dirty="0"/>
          </a:p>
        </p:txBody>
      </p:sp>
      <p:sp>
        <p:nvSpPr>
          <p:cNvPr id="3" name="Subtitle 2"/>
          <p:cNvSpPr>
            <a:spLocks noGrp="1"/>
          </p:cNvSpPr>
          <p:nvPr>
            <p:ph type="subTitle" idx="1"/>
          </p:nvPr>
        </p:nvSpPr>
        <p:spPr>
          <a:xfrm>
            <a:off x="810001" y="5280847"/>
            <a:ext cx="10572000" cy="930172"/>
          </a:xfrm>
        </p:spPr>
        <p:txBody>
          <a:bodyPr>
            <a:normAutofit/>
          </a:bodyPr>
          <a:lstStyle/>
          <a:p>
            <a:r>
              <a:rPr lang="en-US" dirty="0" smtClean="0"/>
              <a:t>Next Public Meeting – Thursday, September 17, 2020</a:t>
            </a:r>
          </a:p>
          <a:p>
            <a:r>
              <a:rPr lang="en-US" dirty="0" smtClean="0"/>
              <a:t>Questions, comments, concerns? Email </a:t>
            </a:r>
            <a:r>
              <a:rPr lang="en-US" dirty="0" smtClean="0">
                <a:hlinkClick r:id="rId2"/>
              </a:rPr>
              <a:t>alison.whyte@dc.gov</a:t>
            </a:r>
            <a:r>
              <a:rPr lang="en-US" dirty="0" smtClean="0"/>
              <a:t> or call/text 202-340-8563</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29560" y="-81082"/>
            <a:ext cx="2103438" cy="220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53883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Introductions	</a:t>
            </a:r>
            <a:endParaRPr lang="en-US" dirty="0"/>
          </a:p>
        </p:txBody>
      </p:sp>
      <p:sp>
        <p:nvSpPr>
          <p:cNvPr id="3" name="Content Placeholder 2"/>
          <p:cNvSpPr>
            <a:spLocks noGrp="1"/>
          </p:cNvSpPr>
          <p:nvPr>
            <p:ph idx="1"/>
          </p:nvPr>
        </p:nvSpPr>
        <p:spPr>
          <a:xfrm>
            <a:off x="818712" y="2472453"/>
            <a:ext cx="10554574" cy="3636511"/>
          </a:xfrm>
        </p:spPr>
        <p:txBody>
          <a:bodyPr>
            <a:normAutofit lnSpcReduction="10000"/>
          </a:bodyPr>
          <a:lstStyle/>
          <a:p>
            <a:r>
              <a:rPr lang="en-US" sz="2600" dirty="0" smtClean="0"/>
              <a:t>Appointed Councilmembers and DDC Staff</a:t>
            </a:r>
          </a:p>
          <a:p>
            <a:r>
              <a:rPr lang="en-US" sz="2600" dirty="0" smtClean="0"/>
              <a:t>Members of the Public</a:t>
            </a:r>
          </a:p>
          <a:p>
            <a:endParaRPr lang="en-US" dirty="0" smtClean="0"/>
          </a:p>
          <a:p>
            <a:r>
              <a:rPr lang="en-US" dirty="0" smtClean="0"/>
              <a:t>Please share your name, if you represent an organization, and your pronouns.</a:t>
            </a:r>
            <a:endParaRPr lang="en-US" dirty="0"/>
          </a:p>
          <a:p>
            <a:r>
              <a:rPr lang="en-US" dirty="0" smtClean="0"/>
              <a:t>What are pronouns? They are words that we use to refer to people instead of saying their name, such as she/her, he/him, and they/them. The pronouns a person uses may not always be obvious and we want to create an environment where everyone feels comfortable being who they are. We also want to be accurate when we are referring to each other and that’s why we ask people to share their pronouns with the group during introductions. </a:t>
            </a:r>
            <a:r>
              <a:rPr lang="en-US" dirty="0"/>
              <a:t>To learn more about the importance of </a:t>
            </a:r>
            <a:r>
              <a:rPr lang="en-US" dirty="0" smtClean="0"/>
              <a:t>pronouns</a:t>
            </a:r>
            <a:r>
              <a:rPr lang="en-US" dirty="0"/>
              <a:t>, visit https://</a:t>
            </a:r>
            <a:r>
              <a:rPr lang="en-US" dirty="0" smtClean="0"/>
              <a:t>goo.gl/mFPTKS.</a:t>
            </a:r>
          </a:p>
        </p:txBody>
      </p:sp>
    </p:spTree>
    <p:extLst>
      <p:ext uri="{BB962C8B-B14F-4D97-AF65-F5344CB8AC3E}">
        <p14:creationId xmlns:p14="http://schemas.microsoft.com/office/powerpoint/2010/main" val="35637330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Initial Remarks by DDC Chair, Carol Grigsby</a:t>
            </a:r>
            <a:endParaRPr lang="en-US" dirty="0"/>
          </a:p>
        </p:txBody>
      </p:sp>
      <p:sp>
        <p:nvSpPr>
          <p:cNvPr id="4" name="Text Placeholder 3"/>
          <p:cNvSpPr>
            <a:spLocks noGrp="1"/>
          </p:cNvSpPr>
          <p:nvPr>
            <p:ph type="body" idx="1"/>
          </p:nvPr>
        </p:nvSpPr>
        <p:spPr/>
        <p:txBody>
          <a:bodyPr/>
          <a:lstStyle/>
          <a:p>
            <a:endParaRPr lang="en-US"/>
          </a:p>
        </p:txBody>
      </p:sp>
    </p:spTree>
    <p:extLst>
      <p:ext uri="{BB962C8B-B14F-4D97-AF65-F5344CB8AC3E}">
        <p14:creationId xmlns:p14="http://schemas.microsoft.com/office/powerpoint/2010/main" val="13802666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Old Business</a:t>
            </a:r>
            <a:endParaRPr lang="en-US" dirty="0"/>
          </a:p>
        </p:txBody>
      </p:sp>
      <p:sp>
        <p:nvSpPr>
          <p:cNvPr id="3" name="Content Placeholder 2"/>
          <p:cNvSpPr>
            <a:spLocks noGrp="1"/>
          </p:cNvSpPr>
          <p:nvPr>
            <p:ph idx="1"/>
          </p:nvPr>
        </p:nvSpPr>
        <p:spPr/>
        <p:txBody>
          <a:bodyPr>
            <a:normAutofit/>
          </a:bodyPr>
          <a:lstStyle/>
          <a:p>
            <a:r>
              <a:rPr lang="en-US" sz="3500" dirty="0" smtClean="0"/>
              <a:t> April 2020 Meeting Minutes – Vote Required</a:t>
            </a:r>
          </a:p>
          <a:p>
            <a:r>
              <a:rPr lang="en-US" sz="3500" dirty="0" smtClean="0"/>
              <a:t> 2020 Retreat Notes – Vote Optional</a:t>
            </a:r>
            <a:endParaRPr lang="en-US" sz="3500" dirty="0"/>
          </a:p>
        </p:txBody>
      </p:sp>
    </p:spTree>
    <p:extLst>
      <p:ext uri="{BB962C8B-B14F-4D97-AF65-F5344CB8AC3E}">
        <p14:creationId xmlns:p14="http://schemas.microsoft.com/office/powerpoint/2010/main" val="6516489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Presentation: </a:t>
            </a:r>
            <a:br>
              <a:rPr lang="en-US" dirty="0" smtClean="0"/>
            </a:br>
            <a:r>
              <a:rPr lang="en-US" dirty="0" smtClean="0"/>
              <a:t>Accessibility in Public Spaces</a:t>
            </a:r>
            <a:endParaRPr lang="en-US" dirty="0"/>
          </a:p>
        </p:txBody>
      </p:sp>
      <p:sp>
        <p:nvSpPr>
          <p:cNvPr id="3" name="Text Placeholder 2"/>
          <p:cNvSpPr>
            <a:spLocks noGrp="1"/>
          </p:cNvSpPr>
          <p:nvPr>
            <p:ph type="body" idx="1"/>
          </p:nvPr>
        </p:nvSpPr>
        <p:spPr/>
        <p:txBody>
          <a:bodyPr/>
          <a:lstStyle/>
          <a:p>
            <a:r>
              <a:rPr lang="en-US" dirty="0"/>
              <a:t>Rita </a:t>
            </a:r>
            <a:r>
              <a:rPr lang="en-US" dirty="0" err="1"/>
              <a:t>Abou</a:t>
            </a:r>
            <a:r>
              <a:rPr lang="en-US" dirty="0"/>
              <a:t> </a:t>
            </a:r>
            <a:r>
              <a:rPr lang="en-US" dirty="0" err="1"/>
              <a:t>Samra</a:t>
            </a:r>
            <a:r>
              <a:rPr lang="en-US" dirty="0"/>
              <a:t>, DC Office of Planning </a:t>
            </a:r>
          </a:p>
          <a:p>
            <a:r>
              <a:rPr lang="en-US" dirty="0"/>
              <a:t>and DC Department of Transportation</a:t>
            </a:r>
          </a:p>
        </p:txBody>
      </p:sp>
    </p:spTree>
    <p:extLst>
      <p:ext uri="{BB962C8B-B14F-4D97-AF65-F5344CB8AC3E}">
        <p14:creationId xmlns:p14="http://schemas.microsoft.com/office/powerpoint/2010/main" val="9005423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1"/>
          <p:cNvSpPr/>
          <p:nvPr/>
        </p:nvSpPr>
        <p:spPr>
          <a:xfrm>
            <a:off x="0" y="0"/>
            <a:ext cx="12192000" cy="6858000"/>
          </a:xfrm>
          <a:custGeom>
            <a:avLst/>
            <a:gdLst/>
            <a:ahLst/>
            <a:cxnLst/>
            <a:rect l="l" t="t" r="r" b="b"/>
            <a:pathLst>
              <a:path w="12192000" h="6858000">
                <a:moveTo>
                  <a:pt x="0" y="6858000"/>
                </a:moveTo>
                <a:lnTo>
                  <a:pt x="0" y="0"/>
                </a:lnTo>
                <a:lnTo>
                  <a:pt x="12192000" y="0"/>
                </a:lnTo>
                <a:lnTo>
                  <a:pt x="12192000" y="6858000"/>
                </a:lnTo>
                <a:lnTo>
                  <a:pt x="0" y="6858000"/>
                </a:lnTo>
                <a:close/>
              </a:path>
            </a:pathLst>
          </a:custGeom>
          <a:solidFill>
            <a:srgbClr val="000000"/>
          </a:solidFill>
        </p:spPr>
        <p:txBody>
          <a:bodyPr wrap="square" lIns="0" tIns="0" rIns="0" bIns="0" rtlCol="0">
            <a:noAutofit/>
          </a:bodyPr>
          <a:lstStyle/>
          <a:p>
            <a:pPr defTabSz="914400"/>
            <a:endParaRPr>
              <a:solidFill>
                <a:prstClr val="black"/>
              </a:solidFill>
            </a:endParaRPr>
          </a:p>
        </p:txBody>
      </p:sp>
      <p:sp>
        <p:nvSpPr>
          <p:cNvPr id="2" name="object 2"/>
          <p:cNvSpPr/>
          <p:nvPr/>
        </p:nvSpPr>
        <p:spPr>
          <a:xfrm>
            <a:off x="0" y="0"/>
            <a:ext cx="12192000" cy="6858000"/>
          </a:xfrm>
          <a:custGeom>
            <a:avLst/>
            <a:gdLst/>
            <a:ahLst/>
            <a:cxnLst/>
            <a:rect l="l" t="t" r="r" b="b"/>
            <a:pathLst>
              <a:path w="12192000" h="6858000">
                <a:moveTo>
                  <a:pt x="0" y="6858000"/>
                </a:moveTo>
                <a:lnTo>
                  <a:pt x="0" y="0"/>
                </a:lnTo>
                <a:lnTo>
                  <a:pt x="12192000" y="0"/>
                </a:lnTo>
                <a:lnTo>
                  <a:pt x="12192000" y="6858000"/>
                </a:lnTo>
                <a:lnTo>
                  <a:pt x="0" y="6858000"/>
                </a:lnTo>
                <a:close/>
              </a:path>
            </a:pathLst>
          </a:custGeom>
          <a:solidFill>
            <a:srgbClr val="000000"/>
          </a:solidFill>
        </p:spPr>
        <p:txBody>
          <a:bodyPr wrap="square" lIns="0" tIns="0" rIns="0" bIns="0" rtlCol="0">
            <a:noAutofit/>
          </a:bodyPr>
          <a:lstStyle/>
          <a:p>
            <a:pPr defTabSz="914400"/>
            <a:endParaRPr>
              <a:solidFill>
                <a:prstClr val="black"/>
              </a:solidFill>
            </a:endParaRPr>
          </a:p>
        </p:txBody>
      </p:sp>
      <p:sp>
        <p:nvSpPr>
          <p:cNvPr id="5" name="text 1"/>
          <p:cNvSpPr txBox="1"/>
          <p:nvPr/>
        </p:nvSpPr>
        <p:spPr>
          <a:xfrm>
            <a:off x="11186160" y="6476428"/>
            <a:ext cx="77266" cy="152400"/>
          </a:xfrm>
          <a:prstGeom prst="rect">
            <a:avLst/>
          </a:prstGeom>
        </p:spPr>
        <p:txBody>
          <a:bodyPr vert="horz" wrap="none" lIns="0" tIns="0" rIns="0" bIns="0" rtlCol="0">
            <a:spAutoFit/>
          </a:bodyPr>
          <a:lstStyle/>
          <a:p>
            <a:pPr defTabSz="914400"/>
            <a:r>
              <a:rPr sz="1200" spc="10" dirty="0">
                <a:solidFill>
                  <a:srgbClr val="FFFFFF"/>
                </a:solidFill>
                <a:cs typeface="Calibri"/>
              </a:rPr>
              <a:t>1</a:t>
            </a:r>
            <a:endParaRPr sz="1200">
              <a:solidFill>
                <a:prstClr val="black"/>
              </a:solidFill>
              <a:cs typeface="Calibri"/>
            </a:endParaRPr>
          </a:p>
        </p:txBody>
      </p:sp>
      <p:sp>
        <p:nvSpPr>
          <p:cNvPr id="6" name="text 1"/>
          <p:cNvSpPr txBox="1"/>
          <p:nvPr/>
        </p:nvSpPr>
        <p:spPr>
          <a:xfrm>
            <a:off x="11186160" y="6476428"/>
            <a:ext cx="77266" cy="152400"/>
          </a:xfrm>
          <a:prstGeom prst="rect">
            <a:avLst/>
          </a:prstGeom>
        </p:spPr>
        <p:txBody>
          <a:bodyPr vert="horz" wrap="none" lIns="0" tIns="0" rIns="0" bIns="0" rtlCol="0">
            <a:spAutoFit/>
          </a:bodyPr>
          <a:lstStyle/>
          <a:p>
            <a:pPr defTabSz="914400"/>
            <a:r>
              <a:rPr sz="1200" spc="10" dirty="0">
                <a:solidFill>
                  <a:srgbClr val="FFFFFF"/>
                </a:solidFill>
                <a:cs typeface="Calibri"/>
              </a:rPr>
              <a:t>1</a:t>
            </a:r>
            <a:endParaRPr sz="1200">
              <a:solidFill>
                <a:prstClr val="black"/>
              </a:solidFill>
              <a:cs typeface="Calibri"/>
            </a:endParaRPr>
          </a:p>
        </p:txBody>
      </p:sp>
      <p:pic>
        <p:nvPicPr>
          <p:cNvPr id="7" name="Im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ext 1"/>
          <p:cNvSpPr txBox="1"/>
          <p:nvPr/>
        </p:nvSpPr>
        <p:spPr>
          <a:xfrm>
            <a:off x="2247011" y="5500711"/>
            <a:ext cx="7836813" cy="1183739"/>
          </a:xfrm>
          <a:prstGeom prst="rect">
            <a:avLst/>
          </a:prstGeom>
        </p:spPr>
        <p:txBody>
          <a:bodyPr vert="horz" wrap="none" lIns="0" tIns="0" rIns="0" bIns="0" rtlCol="0">
            <a:spAutoFit/>
          </a:bodyPr>
          <a:lstStyle/>
          <a:p>
            <a:pPr marL="2285998" defTabSz="914400"/>
            <a:r>
              <a:rPr sz="4000" spc="10" dirty="0">
                <a:solidFill>
                  <a:srgbClr val="FFFFFF"/>
                </a:solidFill>
                <a:latin typeface="Arial"/>
                <a:cs typeface="Arial"/>
              </a:rPr>
              <a:t>ACCESSIBILITY</a:t>
            </a:r>
            <a:endParaRPr sz="4000">
              <a:solidFill>
                <a:prstClr val="black"/>
              </a:solidFill>
              <a:latin typeface="Arial"/>
              <a:cs typeface="Arial"/>
            </a:endParaRPr>
          </a:p>
          <a:p>
            <a:pPr defTabSz="914400"/>
            <a:r>
              <a:rPr sz="3460" spc="10" dirty="0">
                <a:solidFill>
                  <a:srgbClr val="FFFFFF"/>
                </a:solidFill>
                <a:latin typeface="Arial"/>
                <a:cs typeface="Arial"/>
              </a:rPr>
              <a:t>IN RAISED LANDSCAPED TERRACES</a:t>
            </a:r>
            <a:endParaRPr sz="3400">
              <a:solidFill>
                <a:prstClr val="black"/>
              </a:solidFill>
              <a:latin typeface="Arial"/>
              <a:cs typeface="Arial"/>
            </a:endParaRPr>
          </a:p>
        </p:txBody>
      </p:sp>
      <p:sp>
        <p:nvSpPr>
          <p:cNvPr id="9" name="text 1"/>
          <p:cNvSpPr txBox="1"/>
          <p:nvPr/>
        </p:nvSpPr>
        <p:spPr>
          <a:xfrm>
            <a:off x="117565" y="85191"/>
            <a:ext cx="6581482" cy="582578"/>
          </a:xfrm>
          <a:prstGeom prst="rect">
            <a:avLst/>
          </a:prstGeom>
        </p:spPr>
        <p:txBody>
          <a:bodyPr vert="horz" wrap="none" lIns="0" tIns="0" rIns="0" bIns="0" rtlCol="0">
            <a:spAutoFit/>
          </a:bodyPr>
          <a:lstStyle/>
          <a:p>
            <a:pPr defTabSz="914400"/>
            <a:r>
              <a:rPr sz="1730" spc="10" dirty="0">
                <a:solidFill>
                  <a:srgbClr val="FFFFFF"/>
                </a:solidFill>
                <a:latin typeface="Arial"/>
                <a:cs typeface="Arial"/>
              </a:rPr>
              <a:t>DC DEVELOPMENTAL DISABILITIES COUNCIL PRESENTATION</a:t>
            </a:r>
            <a:endParaRPr sz="1700">
              <a:solidFill>
                <a:prstClr val="black"/>
              </a:solidFill>
              <a:latin typeface="Arial"/>
              <a:cs typeface="Arial"/>
            </a:endParaRPr>
          </a:p>
          <a:p>
            <a:pPr defTabSz="914400"/>
            <a:r>
              <a:rPr sz="2000" spc="10" dirty="0">
                <a:solidFill>
                  <a:srgbClr val="FFFFFF"/>
                </a:solidFill>
                <a:latin typeface="Arial"/>
                <a:cs typeface="Arial"/>
              </a:rPr>
              <a:t>06/18/2020</a:t>
            </a:r>
            <a:endParaRPr sz="2000">
              <a:solidFill>
                <a:prstClr val="black"/>
              </a:solidFill>
              <a:latin typeface="Arial"/>
              <a:cs typeface="Arial"/>
            </a:endParaRPr>
          </a:p>
        </p:txBody>
      </p:sp>
      <p:pic>
        <p:nvPicPr>
          <p:cNvPr id="3" name="Imag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53800" y="103631"/>
            <a:ext cx="758952" cy="941832"/>
          </a:xfrm>
          <a:prstGeom prst="rect">
            <a:avLst/>
          </a:prstGeom>
        </p:spPr>
      </p:pic>
    </p:spTree>
    <p:extLst>
      <p:ext uri="{BB962C8B-B14F-4D97-AF65-F5344CB8AC3E}">
        <p14:creationId xmlns:p14="http://schemas.microsoft.com/office/powerpoint/2010/main" val="10287249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0" y="0"/>
            <a:ext cx="12192000" cy="6858000"/>
          </a:xfrm>
          <a:custGeom>
            <a:avLst/>
            <a:gdLst/>
            <a:ahLst/>
            <a:cxnLst/>
            <a:rect l="l" t="t" r="r" b="b"/>
            <a:pathLst>
              <a:path w="12192000" h="6858000">
                <a:moveTo>
                  <a:pt x="0" y="6858000"/>
                </a:moveTo>
                <a:lnTo>
                  <a:pt x="0" y="0"/>
                </a:lnTo>
                <a:lnTo>
                  <a:pt x="12192000" y="0"/>
                </a:lnTo>
                <a:lnTo>
                  <a:pt x="12192000" y="6858000"/>
                </a:lnTo>
                <a:lnTo>
                  <a:pt x="0" y="6858000"/>
                </a:lnTo>
                <a:close/>
              </a:path>
            </a:pathLst>
          </a:custGeom>
          <a:solidFill>
            <a:srgbClr val="FFFFFF"/>
          </a:solidFill>
        </p:spPr>
        <p:txBody>
          <a:bodyPr wrap="square" lIns="0" tIns="0" rIns="0" bIns="0" rtlCol="0">
            <a:noAutofit/>
          </a:bodyPr>
          <a:lstStyle/>
          <a:p>
            <a:pPr defTabSz="914400"/>
            <a:endParaRPr>
              <a:solidFill>
                <a:prstClr val="black"/>
              </a:solidFill>
            </a:endParaRPr>
          </a:p>
        </p:txBody>
      </p:sp>
      <p:sp>
        <p:nvSpPr>
          <p:cNvPr id="2" name="text 1"/>
          <p:cNvSpPr txBox="1"/>
          <p:nvPr/>
        </p:nvSpPr>
        <p:spPr>
          <a:xfrm>
            <a:off x="195760" y="175344"/>
            <a:ext cx="1408557" cy="414147"/>
          </a:xfrm>
          <a:prstGeom prst="rect">
            <a:avLst/>
          </a:prstGeom>
        </p:spPr>
        <p:txBody>
          <a:bodyPr vert="horz" wrap="none" lIns="0" tIns="0" rIns="0" bIns="0" rtlCol="0">
            <a:spAutoFit/>
          </a:bodyPr>
          <a:lstStyle/>
          <a:p>
            <a:pPr defTabSz="914400"/>
            <a:r>
              <a:rPr sz="2640" spc="10" dirty="0">
                <a:solidFill>
                  <a:prstClr val="black"/>
                </a:solidFill>
                <a:latin typeface="Arial"/>
                <a:cs typeface="Arial"/>
              </a:rPr>
              <a:t>AGENDA</a:t>
            </a:r>
            <a:endParaRPr sz="2600">
              <a:solidFill>
                <a:prstClr val="black"/>
              </a:solidFill>
              <a:latin typeface="Arial"/>
              <a:cs typeface="Arial"/>
            </a:endParaRPr>
          </a:p>
        </p:txBody>
      </p:sp>
      <p:sp>
        <p:nvSpPr>
          <p:cNvPr id="4" name="text 1"/>
          <p:cNvSpPr txBox="1"/>
          <p:nvPr/>
        </p:nvSpPr>
        <p:spPr>
          <a:xfrm>
            <a:off x="901989" y="2069672"/>
            <a:ext cx="368850" cy="280306"/>
          </a:xfrm>
          <a:prstGeom prst="rect">
            <a:avLst/>
          </a:prstGeom>
        </p:spPr>
        <p:txBody>
          <a:bodyPr vert="horz" wrap="none" lIns="0" tIns="0" rIns="0" bIns="0" rtlCol="0">
            <a:spAutoFit/>
          </a:bodyPr>
          <a:lstStyle/>
          <a:p>
            <a:pPr defTabSz="914400"/>
            <a:r>
              <a:rPr sz="2000" spc="10" dirty="0">
                <a:solidFill>
                  <a:prstClr val="black"/>
                </a:solidFill>
                <a:latin typeface="Wingdings"/>
                <a:cs typeface="Wingdings"/>
              </a:rPr>
              <a:t></a:t>
            </a:r>
            <a:endParaRPr sz="2000">
              <a:solidFill>
                <a:prstClr val="black"/>
              </a:solidFill>
              <a:latin typeface="Wingdings"/>
              <a:cs typeface="Wingdings"/>
            </a:endParaRPr>
          </a:p>
        </p:txBody>
      </p:sp>
      <p:sp>
        <p:nvSpPr>
          <p:cNvPr id="5" name="text 1"/>
          <p:cNvSpPr txBox="1"/>
          <p:nvPr/>
        </p:nvSpPr>
        <p:spPr>
          <a:xfrm>
            <a:off x="1246413" y="2075238"/>
            <a:ext cx="5050952" cy="274993"/>
          </a:xfrm>
          <a:prstGeom prst="rect">
            <a:avLst/>
          </a:prstGeom>
        </p:spPr>
        <p:txBody>
          <a:bodyPr vert="horz" wrap="none" lIns="0" tIns="0" rIns="0" bIns="0" rtlCol="0">
            <a:spAutoFit/>
          </a:bodyPr>
          <a:lstStyle/>
          <a:p>
            <a:pPr defTabSz="914400"/>
            <a:r>
              <a:rPr sz="1610" spc="10" dirty="0">
                <a:solidFill>
                  <a:prstClr val="black"/>
                </a:solidFill>
                <a:latin typeface="Arial"/>
                <a:cs typeface="Arial"/>
              </a:rPr>
              <a:t>PROJECT OVERVIEW: WHY ARE WE DOING THIS?</a:t>
            </a:r>
            <a:endParaRPr sz="1600">
              <a:solidFill>
                <a:prstClr val="black"/>
              </a:solidFill>
              <a:latin typeface="Arial"/>
              <a:cs typeface="Arial"/>
            </a:endParaRPr>
          </a:p>
        </p:txBody>
      </p:sp>
      <p:sp>
        <p:nvSpPr>
          <p:cNvPr id="6" name="text 1"/>
          <p:cNvSpPr txBox="1"/>
          <p:nvPr/>
        </p:nvSpPr>
        <p:spPr>
          <a:xfrm>
            <a:off x="901989" y="2984072"/>
            <a:ext cx="368850" cy="280306"/>
          </a:xfrm>
          <a:prstGeom prst="rect">
            <a:avLst/>
          </a:prstGeom>
        </p:spPr>
        <p:txBody>
          <a:bodyPr vert="horz" wrap="none" lIns="0" tIns="0" rIns="0" bIns="0" rtlCol="0">
            <a:spAutoFit/>
          </a:bodyPr>
          <a:lstStyle/>
          <a:p>
            <a:pPr defTabSz="914400"/>
            <a:r>
              <a:rPr sz="2000" spc="10" dirty="0">
                <a:solidFill>
                  <a:prstClr val="black"/>
                </a:solidFill>
                <a:latin typeface="Wingdings"/>
                <a:cs typeface="Wingdings"/>
              </a:rPr>
              <a:t></a:t>
            </a:r>
            <a:endParaRPr sz="2000">
              <a:solidFill>
                <a:prstClr val="black"/>
              </a:solidFill>
              <a:latin typeface="Wingdings"/>
              <a:cs typeface="Wingdings"/>
            </a:endParaRPr>
          </a:p>
        </p:txBody>
      </p:sp>
      <p:sp>
        <p:nvSpPr>
          <p:cNvPr id="7" name="text 1"/>
          <p:cNvSpPr txBox="1"/>
          <p:nvPr/>
        </p:nvSpPr>
        <p:spPr>
          <a:xfrm>
            <a:off x="1246413" y="2989638"/>
            <a:ext cx="4575418" cy="274993"/>
          </a:xfrm>
          <a:prstGeom prst="rect">
            <a:avLst/>
          </a:prstGeom>
        </p:spPr>
        <p:txBody>
          <a:bodyPr vert="horz" wrap="none" lIns="0" tIns="0" rIns="0" bIns="0" rtlCol="0">
            <a:spAutoFit/>
          </a:bodyPr>
          <a:lstStyle/>
          <a:p>
            <a:pPr defTabSz="914400"/>
            <a:r>
              <a:rPr sz="1670" spc="10" dirty="0">
                <a:solidFill>
                  <a:prstClr val="black"/>
                </a:solidFill>
                <a:latin typeface="Arial"/>
                <a:cs typeface="Arial"/>
              </a:rPr>
              <a:t>DISCUSSION: PRINCIPLES AND GUIDELINES</a:t>
            </a:r>
            <a:endParaRPr sz="1600">
              <a:solidFill>
                <a:prstClr val="black"/>
              </a:solidFill>
              <a:latin typeface="Arial"/>
              <a:cs typeface="Arial"/>
            </a:endParaRPr>
          </a:p>
        </p:txBody>
      </p:sp>
      <p:sp>
        <p:nvSpPr>
          <p:cNvPr id="8" name="text 1"/>
          <p:cNvSpPr txBox="1"/>
          <p:nvPr/>
        </p:nvSpPr>
        <p:spPr>
          <a:xfrm>
            <a:off x="901989" y="3898472"/>
            <a:ext cx="368850" cy="280306"/>
          </a:xfrm>
          <a:prstGeom prst="rect">
            <a:avLst/>
          </a:prstGeom>
        </p:spPr>
        <p:txBody>
          <a:bodyPr vert="horz" wrap="none" lIns="0" tIns="0" rIns="0" bIns="0" rtlCol="0">
            <a:spAutoFit/>
          </a:bodyPr>
          <a:lstStyle/>
          <a:p>
            <a:pPr defTabSz="914400"/>
            <a:r>
              <a:rPr sz="2000" spc="10" dirty="0">
                <a:solidFill>
                  <a:prstClr val="black"/>
                </a:solidFill>
                <a:latin typeface="Wingdings"/>
                <a:cs typeface="Wingdings"/>
              </a:rPr>
              <a:t></a:t>
            </a:r>
            <a:endParaRPr sz="2000">
              <a:solidFill>
                <a:prstClr val="black"/>
              </a:solidFill>
              <a:latin typeface="Wingdings"/>
              <a:cs typeface="Wingdings"/>
            </a:endParaRPr>
          </a:p>
        </p:txBody>
      </p:sp>
      <p:sp>
        <p:nvSpPr>
          <p:cNvPr id="9" name="text 1"/>
          <p:cNvSpPr txBox="1"/>
          <p:nvPr/>
        </p:nvSpPr>
        <p:spPr>
          <a:xfrm>
            <a:off x="1246413" y="3904038"/>
            <a:ext cx="4243301" cy="274993"/>
          </a:xfrm>
          <a:prstGeom prst="rect">
            <a:avLst/>
          </a:prstGeom>
        </p:spPr>
        <p:txBody>
          <a:bodyPr vert="horz" wrap="none" lIns="0" tIns="0" rIns="0" bIns="0" rtlCol="0">
            <a:spAutoFit/>
          </a:bodyPr>
          <a:lstStyle/>
          <a:p>
            <a:pPr defTabSz="914400"/>
            <a:r>
              <a:rPr sz="1670" spc="10" dirty="0">
                <a:solidFill>
                  <a:prstClr val="black"/>
                </a:solidFill>
                <a:latin typeface="Arial"/>
                <a:cs typeface="Arial"/>
              </a:rPr>
              <a:t>NEXT STEPS: FINAL PRODUCT MOCK-UP</a:t>
            </a:r>
            <a:endParaRPr sz="1600">
              <a:solidFill>
                <a:prstClr val="black"/>
              </a:solidFill>
              <a:latin typeface="Arial"/>
              <a:cs typeface="Arial"/>
            </a:endParaRPr>
          </a:p>
        </p:txBody>
      </p:sp>
      <p:sp>
        <p:nvSpPr>
          <p:cNvPr id="10" name="text 1"/>
          <p:cNvSpPr txBox="1"/>
          <p:nvPr/>
        </p:nvSpPr>
        <p:spPr>
          <a:xfrm>
            <a:off x="901989" y="4812872"/>
            <a:ext cx="368850" cy="280306"/>
          </a:xfrm>
          <a:prstGeom prst="rect">
            <a:avLst/>
          </a:prstGeom>
        </p:spPr>
        <p:txBody>
          <a:bodyPr vert="horz" wrap="none" lIns="0" tIns="0" rIns="0" bIns="0" rtlCol="0">
            <a:spAutoFit/>
          </a:bodyPr>
          <a:lstStyle/>
          <a:p>
            <a:pPr defTabSz="914400"/>
            <a:r>
              <a:rPr sz="2000" spc="10" dirty="0">
                <a:solidFill>
                  <a:prstClr val="black"/>
                </a:solidFill>
                <a:latin typeface="Wingdings"/>
                <a:cs typeface="Wingdings"/>
              </a:rPr>
              <a:t></a:t>
            </a:r>
            <a:endParaRPr sz="2000">
              <a:solidFill>
                <a:prstClr val="black"/>
              </a:solidFill>
              <a:latin typeface="Wingdings"/>
              <a:cs typeface="Wingdings"/>
            </a:endParaRPr>
          </a:p>
        </p:txBody>
      </p:sp>
      <p:sp>
        <p:nvSpPr>
          <p:cNvPr id="11" name="text 1"/>
          <p:cNvSpPr txBox="1"/>
          <p:nvPr/>
        </p:nvSpPr>
        <p:spPr>
          <a:xfrm>
            <a:off x="1246413" y="4818438"/>
            <a:ext cx="5438725" cy="274994"/>
          </a:xfrm>
          <a:prstGeom prst="rect">
            <a:avLst/>
          </a:prstGeom>
        </p:spPr>
        <p:txBody>
          <a:bodyPr vert="horz" wrap="none" lIns="0" tIns="0" rIns="0" bIns="0" rtlCol="0">
            <a:spAutoFit/>
          </a:bodyPr>
          <a:lstStyle/>
          <a:p>
            <a:pPr defTabSz="914400"/>
            <a:r>
              <a:rPr sz="1670" spc="10" dirty="0">
                <a:solidFill>
                  <a:prstClr val="black"/>
                </a:solidFill>
                <a:latin typeface="Arial"/>
                <a:cs typeface="Arial"/>
              </a:rPr>
              <a:t>DISCUSSION SUMMARY: GIVE US YOUR COMMENTS</a:t>
            </a:r>
            <a:endParaRPr sz="1600">
              <a:solidFill>
                <a:prstClr val="black"/>
              </a:solidFill>
              <a:latin typeface="Arial"/>
              <a:cs typeface="Arial"/>
            </a:endParaRPr>
          </a:p>
        </p:txBody>
      </p:sp>
      <p:sp>
        <p:nvSpPr>
          <p:cNvPr id="12" name="text 1"/>
          <p:cNvSpPr txBox="1"/>
          <p:nvPr/>
        </p:nvSpPr>
        <p:spPr>
          <a:xfrm>
            <a:off x="11186160" y="6476428"/>
            <a:ext cx="77266" cy="152400"/>
          </a:xfrm>
          <a:prstGeom prst="rect">
            <a:avLst/>
          </a:prstGeom>
        </p:spPr>
        <p:txBody>
          <a:bodyPr vert="horz" wrap="none" lIns="0" tIns="0" rIns="0" bIns="0" rtlCol="0">
            <a:spAutoFit/>
          </a:bodyPr>
          <a:lstStyle/>
          <a:p>
            <a:pPr defTabSz="914400"/>
            <a:r>
              <a:rPr sz="1200" spc="10" dirty="0">
                <a:solidFill>
                  <a:srgbClr val="9B9B9B"/>
                </a:solidFill>
                <a:cs typeface="Calibri"/>
              </a:rPr>
              <a:t>2</a:t>
            </a:r>
            <a:endParaRPr sz="1200">
              <a:solidFill>
                <a:prstClr val="black"/>
              </a:solidFill>
              <a:cs typeface="Calibri"/>
            </a:endParaRPr>
          </a:p>
        </p:txBody>
      </p:sp>
    </p:spTree>
    <p:extLst>
      <p:ext uri="{BB962C8B-B14F-4D97-AF65-F5344CB8AC3E}">
        <p14:creationId xmlns:p14="http://schemas.microsoft.com/office/powerpoint/2010/main" val="30696646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p:nvPr/>
        </p:nvSpPr>
        <p:spPr>
          <a:xfrm>
            <a:off x="0" y="0"/>
            <a:ext cx="12192000" cy="6858000"/>
          </a:xfrm>
          <a:custGeom>
            <a:avLst/>
            <a:gdLst/>
            <a:ahLst/>
            <a:cxnLst/>
            <a:rect l="l" t="t" r="r" b="b"/>
            <a:pathLst>
              <a:path w="12192000" h="6858000">
                <a:moveTo>
                  <a:pt x="0" y="6858000"/>
                </a:moveTo>
                <a:lnTo>
                  <a:pt x="0" y="0"/>
                </a:lnTo>
                <a:lnTo>
                  <a:pt x="12192000" y="0"/>
                </a:lnTo>
                <a:lnTo>
                  <a:pt x="12192000" y="6858000"/>
                </a:lnTo>
                <a:lnTo>
                  <a:pt x="0" y="6858000"/>
                </a:lnTo>
                <a:close/>
              </a:path>
            </a:pathLst>
          </a:custGeom>
          <a:solidFill>
            <a:srgbClr val="FFFFFF"/>
          </a:solidFill>
        </p:spPr>
        <p:txBody>
          <a:bodyPr wrap="square" lIns="0" tIns="0" rIns="0" bIns="0" rtlCol="0">
            <a:noAutofit/>
          </a:bodyPr>
          <a:lstStyle/>
          <a:p>
            <a:pPr defTabSz="914400"/>
            <a:endParaRPr>
              <a:solidFill>
                <a:prstClr val="black"/>
              </a:solidFill>
            </a:endParaRPr>
          </a:p>
        </p:txBody>
      </p:sp>
      <p:sp>
        <p:nvSpPr>
          <p:cNvPr id="2" name="text 1"/>
          <p:cNvSpPr txBox="1"/>
          <p:nvPr/>
        </p:nvSpPr>
        <p:spPr>
          <a:xfrm>
            <a:off x="2688099" y="3000721"/>
            <a:ext cx="8699818" cy="523220"/>
          </a:xfrm>
          <a:prstGeom prst="rect">
            <a:avLst/>
          </a:prstGeom>
        </p:spPr>
        <p:txBody>
          <a:bodyPr vert="horz" wrap="none" lIns="0" tIns="0" rIns="0" bIns="0" rtlCol="0">
            <a:spAutoFit/>
          </a:bodyPr>
          <a:lstStyle/>
          <a:p>
            <a:pPr defTabSz="914400"/>
            <a:r>
              <a:rPr sz="1700" spc="10" dirty="0">
                <a:solidFill>
                  <a:prstClr val="black"/>
                </a:solidFill>
                <a:latin typeface="Arial"/>
                <a:cs typeface="Arial"/>
              </a:rPr>
              <a:t>SOME PREFERRED SOLUTIONS FOR PROVIDING ADA ACCESS THROUGH PUBLIC</a:t>
            </a:r>
            <a:endParaRPr sz="1700" dirty="0">
              <a:solidFill>
                <a:prstClr val="black"/>
              </a:solidFill>
              <a:latin typeface="Arial"/>
              <a:cs typeface="Arial"/>
            </a:endParaRPr>
          </a:p>
          <a:p>
            <a:pPr defTabSz="914400"/>
            <a:r>
              <a:rPr sz="1700" spc="10" dirty="0" smtClean="0">
                <a:solidFill>
                  <a:prstClr val="black"/>
                </a:solidFill>
                <a:latin typeface="Arial"/>
                <a:cs typeface="Arial"/>
              </a:rPr>
              <a:t>SPACE</a:t>
            </a:r>
            <a:r>
              <a:rPr lang="en-US" sz="1700" spc="10" dirty="0" smtClean="0">
                <a:solidFill>
                  <a:prstClr val="black"/>
                </a:solidFill>
                <a:latin typeface="Arial"/>
                <a:cs typeface="Arial"/>
              </a:rPr>
              <a:t>:</a:t>
            </a:r>
            <a:endParaRPr sz="1700" dirty="0">
              <a:solidFill>
                <a:prstClr val="black"/>
              </a:solidFill>
              <a:latin typeface="Arial"/>
              <a:cs typeface="Arial"/>
            </a:endParaRPr>
          </a:p>
        </p:txBody>
      </p:sp>
      <p:sp>
        <p:nvSpPr>
          <p:cNvPr id="3" name="text 1"/>
          <p:cNvSpPr txBox="1"/>
          <p:nvPr/>
        </p:nvSpPr>
        <p:spPr>
          <a:xfrm>
            <a:off x="2688099" y="3915121"/>
            <a:ext cx="8378319" cy="1046440"/>
          </a:xfrm>
          <a:prstGeom prst="rect">
            <a:avLst/>
          </a:prstGeom>
        </p:spPr>
        <p:txBody>
          <a:bodyPr vert="horz" wrap="none" lIns="0" tIns="0" rIns="0" bIns="0" rtlCol="0">
            <a:spAutoFit/>
          </a:bodyPr>
          <a:lstStyle/>
          <a:p>
            <a:pPr marL="342900" indent="-342900" defTabSz="914400">
              <a:buFont typeface="+mj-lt"/>
              <a:buAutoNum type="alphaUcPeriod"/>
            </a:pPr>
            <a:r>
              <a:rPr sz="1700" spc="10" dirty="0" smtClean="0">
                <a:solidFill>
                  <a:prstClr val="black"/>
                </a:solidFill>
                <a:latin typeface="Arial"/>
                <a:cs typeface="Arial"/>
              </a:rPr>
              <a:t>DO  </a:t>
            </a:r>
            <a:r>
              <a:rPr sz="1700" spc="10" dirty="0">
                <a:solidFill>
                  <a:prstClr val="black"/>
                </a:solidFill>
                <a:latin typeface="Arial"/>
                <a:cs typeface="Arial"/>
              </a:rPr>
              <a:t>NOT  </a:t>
            </a:r>
            <a:r>
              <a:rPr sz="1700" spc="10" dirty="0" smtClean="0">
                <a:solidFill>
                  <a:prstClr val="black"/>
                </a:solidFill>
                <a:latin typeface="Arial"/>
                <a:cs typeface="Arial"/>
              </a:rPr>
              <a:t>COMPLY  </a:t>
            </a:r>
            <a:r>
              <a:rPr sz="1700" spc="10" dirty="0">
                <a:solidFill>
                  <a:prstClr val="black"/>
                </a:solidFill>
                <a:latin typeface="Arial"/>
                <a:cs typeface="Arial"/>
              </a:rPr>
              <a:t>WITH  PUBLIC  SPACE  AND/OR  CONSTRUCTION  CODE</a:t>
            </a:r>
            <a:endParaRPr sz="1700" dirty="0">
              <a:solidFill>
                <a:prstClr val="black"/>
              </a:solidFill>
              <a:latin typeface="Arial"/>
              <a:cs typeface="Arial"/>
            </a:endParaRPr>
          </a:p>
          <a:p>
            <a:pPr marL="5" defTabSz="914400"/>
            <a:r>
              <a:rPr sz="1700" spc="10" dirty="0" smtClean="0">
                <a:solidFill>
                  <a:prstClr val="black"/>
                </a:solidFill>
                <a:latin typeface="Arial"/>
                <a:cs typeface="Arial"/>
              </a:rPr>
              <a:t>REGULATIONS</a:t>
            </a:r>
            <a:endParaRPr lang="en-US" sz="1700" spc="10" dirty="0" smtClean="0">
              <a:solidFill>
                <a:prstClr val="black"/>
              </a:solidFill>
              <a:latin typeface="Arial"/>
              <a:cs typeface="Arial"/>
            </a:endParaRPr>
          </a:p>
          <a:p>
            <a:pPr marL="5" defTabSz="914400"/>
            <a:endParaRPr sz="1700" dirty="0">
              <a:solidFill>
                <a:prstClr val="black"/>
              </a:solidFill>
              <a:latin typeface="Arial"/>
              <a:cs typeface="Arial"/>
            </a:endParaRPr>
          </a:p>
          <a:p>
            <a:pPr defTabSz="914400"/>
            <a:r>
              <a:rPr sz="1700" spc="10" dirty="0">
                <a:solidFill>
                  <a:prstClr val="black"/>
                </a:solidFill>
                <a:latin typeface="Arial"/>
                <a:cs typeface="Arial"/>
              </a:rPr>
              <a:t>B. REQUIRE ADDITIONAL REVIEWS AND APPROVAL</a:t>
            </a:r>
            <a:endParaRPr sz="1700" dirty="0">
              <a:solidFill>
                <a:prstClr val="black"/>
              </a:solidFill>
              <a:latin typeface="Arial"/>
              <a:cs typeface="Arial"/>
            </a:endParaRPr>
          </a:p>
        </p:txBody>
      </p:sp>
      <p:sp>
        <p:nvSpPr>
          <p:cNvPr id="6" name="text 1"/>
          <p:cNvSpPr txBox="1"/>
          <p:nvPr/>
        </p:nvSpPr>
        <p:spPr>
          <a:xfrm>
            <a:off x="2688099" y="5439121"/>
            <a:ext cx="9387955" cy="560153"/>
          </a:xfrm>
          <a:prstGeom prst="rect">
            <a:avLst/>
          </a:prstGeom>
        </p:spPr>
        <p:txBody>
          <a:bodyPr vert="horz" wrap="none" lIns="0" tIns="0" rIns="0" bIns="0" rtlCol="0">
            <a:spAutoFit/>
          </a:bodyPr>
          <a:lstStyle/>
          <a:p>
            <a:pPr defTabSz="914400"/>
            <a:r>
              <a:rPr sz="1820" spc="10" dirty="0">
                <a:solidFill>
                  <a:prstClr val="black"/>
                </a:solidFill>
                <a:latin typeface="Arial"/>
                <a:cs typeface="Arial"/>
              </a:rPr>
              <a:t>TO DEVELOP DESIGN GUIDELINES THAT PRIORITIZE ACCESSIBILITY AROUND THE</a:t>
            </a:r>
            <a:endParaRPr sz="1820" dirty="0">
              <a:solidFill>
                <a:prstClr val="black"/>
              </a:solidFill>
              <a:latin typeface="Arial"/>
              <a:cs typeface="Arial"/>
            </a:endParaRPr>
          </a:p>
          <a:p>
            <a:pPr defTabSz="914400"/>
            <a:r>
              <a:rPr sz="1820" spc="10" dirty="0">
                <a:solidFill>
                  <a:prstClr val="black"/>
                </a:solidFill>
                <a:latin typeface="Arial"/>
                <a:cs typeface="Arial"/>
              </a:rPr>
              <a:t>DISTRICT, WHILE MEETING THE INTENT OF ALL APPLICABLE REGULATIONS</a:t>
            </a:r>
            <a:endParaRPr sz="1820" dirty="0">
              <a:solidFill>
                <a:prstClr val="black"/>
              </a:solidFill>
              <a:latin typeface="Arial"/>
              <a:cs typeface="Arial"/>
            </a:endParaRPr>
          </a:p>
        </p:txBody>
      </p:sp>
      <p:sp>
        <p:nvSpPr>
          <p:cNvPr id="7" name="text 1"/>
          <p:cNvSpPr txBox="1"/>
          <p:nvPr/>
        </p:nvSpPr>
        <p:spPr>
          <a:xfrm>
            <a:off x="929639" y="3000721"/>
            <a:ext cx="935560" cy="274993"/>
          </a:xfrm>
          <a:prstGeom prst="rect">
            <a:avLst/>
          </a:prstGeom>
        </p:spPr>
        <p:txBody>
          <a:bodyPr vert="horz" wrap="none" lIns="0" tIns="0" rIns="0" bIns="0" rtlCol="0">
            <a:spAutoFit/>
          </a:bodyPr>
          <a:lstStyle/>
          <a:p>
            <a:pPr defTabSz="914400"/>
            <a:r>
              <a:rPr sz="1740" spc="10" dirty="0">
                <a:solidFill>
                  <a:prstClr val="black"/>
                </a:solidFill>
                <a:latin typeface="Arial"/>
                <a:cs typeface="Arial"/>
              </a:rPr>
              <a:t>REASON</a:t>
            </a:r>
            <a:endParaRPr sz="1700">
              <a:solidFill>
                <a:prstClr val="black"/>
              </a:solidFill>
              <a:latin typeface="Arial"/>
              <a:cs typeface="Arial"/>
            </a:endParaRPr>
          </a:p>
        </p:txBody>
      </p:sp>
      <p:sp>
        <p:nvSpPr>
          <p:cNvPr id="8" name="text 1"/>
          <p:cNvSpPr txBox="1"/>
          <p:nvPr/>
        </p:nvSpPr>
        <p:spPr>
          <a:xfrm>
            <a:off x="929639" y="5435212"/>
            <a:ext cx="1153075" cy="274993"/>
          </a:xfrm>
          <a:prstGeom prst="rect">
            <a:avLst/>
          </a:prstGeom>
        </p:spPr>
        <p:txBody>
          <a:bodyPr vert="horz" wrap="none" lIns="0" tIns="0" rIns="0" bIns="0" rtlCol="0">
            <a:spAutoFit/>
          </a:bodyPr>
          <a:lstStyle/>
          <a:p>
            <a:pPr defTabSz="914400"/>
            <a:r>
              <a:rPr sz="1590" spc="10" dirty="0">
                <a:solidFill>
                  <a:prstClr val="black"/>
                </a:solidFill>
                <a:latin typeface="Arial"/>
                <a:cs typeface="Arial"/>
              </a:rPr>
              <a:t>OBJECTIVE</a:t>
            </a:r>
            <a:endParaRPr sz="1500">
              <a:solidFill>
                <a:prstClr val="black"/>
              </a:solidFill>
              <a:latin typeface="Arial"/>
              <a:cs typeface="Arial"/>
            </a:endParaRPr>
          </a:p>
        </p:txBody>
      </p:sp>
      <p:sp>
        <p:nvSpPr>
          <p:cNvPr id="9" name="text 1"/>
          <p:cNvSpPr txBox="1"/>
          <p:nvPr/>
        </p:nvSpPr>
        <p:spPr>
          <a:xfrm>
            <a:off x="11186160" y="6476428"/>
            <a:ext cx="77266" cy="152400"/>
          </a:xfrm>
          <a:prstGeom prst="rect">
            <a:avLst/>
          </a:prstGeom>
        </p:spPr>
        <p:txBody>
          <a:bodyPr vert="horz" wrap="none" lIns="0" tIns="0" rIns="0" bIns="0" rtlCol="0">
            <a:spAutoFit/>
          </a:bodyPr>
          <a:lstStyle/>
          <a:p>
            <a:pPr defTabSz="914400"/>
            <a:r>
              <a:rPr sz="1200" spc="10" dirty="0">
                <a:solidFill>
                  <a:srgbClr val="9B9B9B"/>
                </a:solidFill>
                <a:cs typeface="Calibri"/>
              </a:rPr>
              <a:t>3</a:t>
            </a:r>
            <a:endParaRPr sz="1200">
              <a:solidFill>
                <a:prstClr val="black"/>
              </a:solidFill>
              <a:cs typeface="Calibri"/>
            </a:endParaRPr>
          </a:p>
        </p:txBody>
      </p:sp>
      <p:sp>
        <p:nvSpPr>
          <p:cNvPr id="5" name="object 5"/>
          <p:cNvSpPr/>
          <p:nvPr/>
        </p:nvSpPr>
        <p:spPr>
          <a:xfrm>
            <a:off x="2389632" y="1469136"/>
            <a:ext cx="7117080" cy="79248"/>
          </a:xfrm>
          <a:custGeom>
            <a:avLst/>
            <a:gdLst/>
            <a:ahLst/>
            <a:cxnLst/>
            <a:rect l="l" t="t" r="r" b="b"/>
            <a:pathLst>
              <a:path w="7117080" h="79248">
                <a:moveTo>
                  <a:pt x="6096" y="73152"/>
                </a:moveTo>
                <a:lnTo>
                  <a:pt x="6096" y="6096"/>
                </a:lnTo>
                <a:lnTo>
                  <a:pt x="7110984" y="6096"/>
                </a:lnTo>
                <a:lnTo>
                  <a:pt x="7110984" y="73152"/>
                </a:lnTo>
                <a:lnTo>
                  <a:pt x="6096" y="73152"/>
                </a:lnTo>
                <a:close/>
              </a:path>
            </a:pathLst>
          </a:custGeom>
          <a:solidFill>
            <a:srgbClr val="000000"/>
          </a:solidFill>
          <a:ln w="12192">
            <a:solidFill>
              <a:srgbClr val="2F528F"/>
            </a:solidFill>
          </a:ln>
        </p:spPr>
        <p:txBody>
          <a:bodyPr wrap="square" lIns="0" tIns="0" rIns="0" bIns="0" rtlCol="0">
            <a:noAutofit/>
          </a:bodyPr>
          <a:lstStyle/>
          <a:p>
            <a:pPr defTabSz="914400"/>
            <a:endParaRPr>
              <a:solidFill>
                <a:prstClr val="black"/>
              </a:solidFill>
            </a:endParaRPr>
          </a:p>
        </p:txBody>
      </p:sp>
      <p:sp>
        <p:nvSpPr>
          <p:cNvPr id="10" name="text 1"/>
          <p:cNvSpPr txBox="1"/>
          <p:nvPr/>
        </p:nvSpPr>
        <p:spPr>
          <a:xfrm>
            <a:off x="3667018" y="708058"/>
            <a:ext cx="4594412" cy="606311"/>
          </a:xfrm>
          <a:prstGeom prst="rect">
            <a:avLst/>
          </a:prstGeom>
        </p:spPr>
        <p:txBody>
          <a:bodyPr vert="horz" wrap="none" lIns="0" tIns="0" rIns="0" bIns="0" rtlCol="0">
            <a:spAutoFit/>
          </a:bodyPr>
          <a:lstStyle/>
          <a:p>
            <a:pPr defTabSz="914400"/>
            <a:r>
              <a:rPr sz="3470" spc="10" dirty="0">
                <a:solidFill>
                  <a:prstClr val="black"/>
                </a:solidFill>
                <a:latin typeface="Arial"/>
                <a:cs typeface="Arial"/>
              </a:rPr>
              <a:t>PROJECT OVERVIEW</a:t>
            </a:r>
            <a:endParaRPr sz="3400">
              <a:solidFill>
                <a:prstClr val="black"/>
              </a:solidFill>
              <a:latin typeface="Arial"/>
              <a:cs typeface="Arial"/>
            </a:endParaRPr>
          </a:p>
        </p:txBody>
      </p:sp>
      <p:sp>
        <p:nvSpPr>
          <p:cNvPr id="11" name="text 1"/>
          <p:cNvSpPr txBox="1"/>
          <p:nvPr/>
        </p:nvSpPr>
        <p:spPr>
          <a:xfrm>
            <a:off x="3795035" y="1823040"/>
            <a:ext cx="4295052" cy="414147"/>
          </a:xfrm>
          <a:prstGeom prst="rect">
            <a:avLst/>
          </a:prstGeom>
        </p:spPr>
        <p:txBody>
          <a:bodyPr vert="horz" wrap="none" lIns="0" tIns="0" rIns="0" bIns="0" rtlCol="0">
            <a:spAutoFit/>
          </a:bodyPr>
          <a:lstStyle/>
          <a:p>
            <a:pPr defTabSz="914400"/>
            <a:r>
              <a:rPr sz="2580" spc="10" dirty="0">
                <a:solidFill>
                  <a:prstClr val="black"/>
                </a:solidFill>
                <a:latin typeface="Arial"/>
                <a:cs typeface="Arial"/>
              </a:rPr>
              <a:t>WHY ARE WE DOING THIS?</a:t>
            </a:r>
            <a:endParaRPr sz="2500">
              <a:solidFill>
                <a:prstClr val="black"/>
              </a:solidFill>
              <a:latin typeface="Arial"/>
              <a:cs typeface="Arial"/>
            </a:endParaRPr>
          </a:p>
        </p:txBody>
      </p:sp>
    </p:spTree>
    <p:extLst>
      <p:ext uri="{BB962C8B-B14F-4D97-AF65-F5344CB8AC3E}">
        <p14:creationId xmlns:p14="http://schemas.microsoft.com/office/powerpoint/2010/main" val="196679309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Quotable">
  <a:themeElements>
    <a:clrScheme name="Quotable">
      <a:dk1>
        <a:sysClr val="windowText" lastClr="000000"/>
      </a:dk1>
      <a:lt1>
        <a:sysClr val="window" lastClr="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Quotable">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Quotable">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xmlns="" name="Quotable" id="{39EC5628-30ED-4578-ACD8-9820EDB8E15A}" vid="{6F3559E9-1A4C-49D8-94D4-F41003531C4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TM03457503[[fn=Quotable]]</Template>
  <TotalTime>866</TotalTime>
  <Words>1855</Words>
  <Application>Microsoft Office PowerPoint</Application>
  <PresentationFormat>Custom</PresentationFormat>
  <Paragraphs>336</Paragraphs>
  <Slides>27</Slides>
  <Notes>1</Notes>
  <HiddenSlides>0</HiddenSlides>
  <MMClips>0</MMClips>
  <ScaleCrop>false</ScaleCrop>
  <HeadingPairs>
    <vt:vector size="4" baseType="variant">
      <vt:variant>
        <vt:lpstr>Theme</vt:lpstr>
      </vt:variant>
      <vt:variant>
        <vt:i4>3</vt:i4>
      </vt:variant>
      <vt:variant>
        <vt:lpstr>Slide Titles</vt:lpstr>
      </vt:variant>
      <vt:variant>
        <vt:i4>27</vt:i4>
      </vt:variant>
    </vt:vector>
  </HeadingPairs>
  <TitlesOfParts>
    <vt:vector size="30" baseType="lpstr">
      <vt:lpstr>Quotable</vt:lpstr>
      <vt:lpstr>Office Theme</vt:lpstr>
      <vt:lpstr>1_Office Theme</vt:lpstr>
      <vt:lpstr>      Welcome to the DC Developmental Disabilities Council Meeting!  Thursday, June 18, 2020, 3-5pm </vt:lpstr>
      <vt:lpstr>Explanation of Virtual Platform and Accessibility</vt:lpstr>
      <vt:lpstr>Introductions </vt:lpstr>
      <vt:lpstr>Initial Remarks by DDC Chair, Carol Grigsby</vt:lpstr>
      <vt:lpstr>Old Business</vt:lpstr>
      <vt:lpstr>Presentation:  Accessibility in Public Spaces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Presentation:  Olmstead Community Integration Plan</vt:lpstr>
      <vt:lpstr>Olmstead Planning in DC</vt:lpstr>
      <vt:lpstr>Olmstead Plan</vt:lpstr>
      <vt:lpstr>Plan Priorities</vt:lpstr>
      <vt:lpstr>How Can You Get Involved?</vt:lpstr>
      <vt:lpstr>Public Comments</vt:lpstr>
      <vt:lpstr>DDC Organizational Representatives’ Updates</vt:lpstr>
      <vt:lpstr>Executive Director’s Report</vt:lpstr>
      <vt:lpstr>Public Comments</vt:lpstr>
      <vt:lpstr>Thank you for coming!!!!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the DC Developmental Disabilities Council Meeting!</dc:title>
  <dc:creator>Alison Whyte</dc:creator>
  <cp:lastModifiedBy>Alison Whyte</cp:lastModifiedBy>
  <cp:revision>45</cp:revision>
  <dcterms:created xsi:type="dcterms:W3CDTF">2018-05-15T20:32:44Z</dcterms:created>
  <dcterms:modified xsi:type="dcterms:W3CDTF">2020-06-18T05:34:05Z</dcterms:modified>
</cp:coreProperties>
</file>