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8" r:id="rId5"/>
    <p:sldId id="434" r:id="rId6"/>
    <p:sldId id="266" r:id="rId7"/>
    <p:sldId id="459" r:id="rId8"/>
    <p:sldId id="265" r:id="rId9"/>
    <p:sldId id="435" r:id="rId10"/>
    <p:sldId id="418" r:id="rId11"/>
    <p:sldId id="412" r:id="rId12"/>
    <p:sldId id="452" r:id="rId13"/>
    <p:sldId id="259" r:id="rId14"/>
    <p:sldId id="453" r:id="rId15"/>
    <p:sldId id="457"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llazo, Luz (EOM)" initials="CL(" lastIdx="1" clrIdx="0">
    <p:extLst>
      <p:ext uri="{19B8F6BF-5375-455C-9EA6-DF929625EA0E}">
        <p15:presenceInfo xmlns:p15="http://schemas.microsoft.com/office/powerpoint/2012/main" userId="S::luz.collazo@dc.gov::ba8e1c1d-b683-4aa4-a880-935f49b897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13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5" autoAdjust="0"/>
    <p:restoredTop sz="70159" autoAdjust="0"/>
  </p:normalViewPr>
  <p:slideViewPr>
    <p:cSldViewPr snapToGrid="0">
      <p:cViewPr varScale="1">
        <p:scale>
          <a:sx n="80" d="100"/>
          <a:sy n="80" d="100"/>
        </p:scale>
        <p:origin x="15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082A74-4533-4B01-9CBD-E43D55963451}" type="doc">
      <dgm:prSet loTypeId="urn:microsoft.com/office/officeart/2008/layout/VerticalCurvedList" loCatId="list" qsTypeId="urn:microsoft.com/office/officeart/2005/8/quickstyle/simple5" qsCatId="simple" csTypeId="urn:microsoft.com/office/officeart/2005/8/colors/accent1_2" csCatId="accent1" phldr="1"/>
      <dgm:spPr/>
      <dgm:t>
        <a:bodyPr/>
        <a:lstStyle/>
        <a:p>
          <a:endParaRPr lang="en-US"/>
        </a:p>
      </dgm:t>
    </dgm:pt>
    <dgm:pt modelId="{C429EC39-B99C-4D26-A2CB-FDF102E69531}">
      <dgm:prSet phldrT="[Text]"/>
      <dgm:spPr/>
      <dgm:t>
        <a:bodyPr/>
        <a:lstStyle/>
        <a:p>
          <a:r>
            <a:rPr lang="en-US" b="1" dirty="0"/>
            <a:t>Goal 1: Self-Determination, Advocacy, and Leadership</a:t>
          </a:r>
          <a:endParaRPr lang="en-US" dirty="0"/>
        </a:p>
      </dgm:t>
    </dgm:pt>
    <dgm:pt modelId="{15724050-2EE5-4CBB-BF93-D98EF97A537D}" type="parTrans" cxnId="{8CFD9234-8803-4C8C-A8EE-A7A82F1F2F90}">
      <dgm:prSet/>
      <dgm:spPr/>
      <dgm:t>
        <a:bodyPr/>
        <a:lstStyle/>
        <a:p>
          <a:endParaRPr lang="en-US"/>
        </a:p>
      </dgm:t>
    </dgm:pt>
    <dgm:pt modelId="{A77CC38E-ED0C-4CBB-BA42-2EF98715E607}" type="sibTrans" cxnId="{8CFD9234-8803-4C8C-A8EE-A7A82F1F2F90}">
      <dgm:prSet/>
      <dgm:spPr/>
      <dgm:t>
        <a:bodyPr/>
        <a:lstStyle/>
        <a:p>
          <a:endParaRPr lang="en-US"/>
        </a:p>
      </dgm:t>
    </dgm:pt>
    <dgm:pt modelId="{21548673-AA63-4EBC-91DC-49447B69C9C2}">
      <dgm:prSet phldrT="[Text]"/>
      <dgm:spPr>
        <a:solidFill>
          <a:schemeClr val="accent6"/>
        </a:solidFill>
      </dgm:spPr>
      <dgm:t>
        <a:bodyPr/>
        <a:lstStyle/>
        <a:p>
          <a:r>
            <a:rPr lang="en-US" b="1" dirty="0"/>
            <a:t>Goal 2: Employment</a:t>
          </a:r>
          <a:endParaRPr lang="en-US" dirty="0"/>
        </a:p>
      </dgm:t>
    </dgm:pt>
    <dgm:pt modelId="{27DDA2EB-2E89-4E8B-A44F-F6DAB91FC128}" type="parTrans" cxnId="{07FDA589-75FE-429E-AA9C-636CEF913719}">
      <dgm:prSet/>
      <dgm:spPr/>
      <dgm:t>
        <a:bodyPr/>
        <a:lstStyle/>
        <a:p>
          <a:endParaRPr lang="en-US"/>
        </a:p>
      </dgm:t>
    </dgm:pt>
    <dgm:pt modelId="{BFA940CB-4BFB-481A-A3D7-5E5D1320CAB7}" type="sibTrans" cxnId="{07FDA589-75FE-429E-AA9C-636CEF913719}">
      <dgm:prSet/>
      <dgm:spPr/>
      <dgm:t>
        <a:bodyPr/>
        <a:lstStyle/>
        <a:p>
          <a:endParaRPr lang="en-US"/>
        </a:p>
      </dgm:t>
    </dgm:pt>
    <dgm:pt modelId="{A1F4E022-56BE-47D8-9D34-61FFCC4BBC57}">
      <dgm:prSet phldrT="[Text]"/>
      <dgm:spPr>
        <a:solidFill>
          <a:schemeClr val="accent2"/>
        </a:solidFill>
      </dgm:spPr>
      <dgm:t>
        <a:bodyPr/>
        <a:lstStyle/>
        <a:p>
          <a:r>
            <a:rPr lang="en-US" b="1" dirty="0"/>
            <a:t>Goal 3: Community Living </a:t>
          </a:r>
        </a:p>
      </dgm:t>
    </dgm:pt>
    <dgm:pt modelId="{CC3DF0BC-6B88-4452-9793-8EEF69223D54}" type="parTrans" cxnId="{982058BD-8125-4A64-856B-640C4CD29DE2}">
      <dgm:prSet/>
      <dgm:spPr/>
      <dgm:t>
        <a:bodyPr/>
        <a:lstStyle/>
        <a:p>
          <a:endParaRPr lang="en-US"/>
        </a:p>
      </dgm:t>
    </dgm:pt>
    <dgm:pt modelId="{16124F94-6C6E-468B-9796-E25EE3CD13E6}" type="sibTrans" cxnId="{982058BD-8125-4A64-856B-640C4CD29DE2}">
      <dgm:prSet/>
      <dgm:spPr/>
      <dgm:t>
        <a:bodyPr/>
        <a:lstStyle/>
        <a:p>
          <a:endParaRPr lang="en-US"/>
        </a:p>
      </dgm:t>
    </dgm:pt>
    <dgm:pt modelId="{8C3FD1B4-27E9-42D7-BD30-9B08557060D9}" type="pres">
      <dgm:prSet presAssocID="{12082A74-4533-4B01-9CBD-E43D55963451}" presName="Name0" presStyleCnt="0">
        <dgm:presLayoutVars>
          <dgm:chMax val="7"/>
          <dgm:chPref val="7"/>
          <dgm:dir/>
        </dgm:presLayoutVars>
      </dgm:prSet>
      <dgm:spPr/>
    </dgm:pt>
    <dgm:pt modelId="{23775576-B874-4354-B1D2-4947B6AE2B3B}" type="pres">
      <dgm:prSet presAssocID="{12082A74-4533-4B01-9CBD-E43D55963451}" presName="Name1" presStyleCnt="0"/>
      <dgm:spPr/>
    </dgm:pt>
    <dgm:pt modelId="{16148B34-FD16-4FCF-8DF3-307AD1F6E7E2}" type="pres">
      <dgm:prSet presAssocID="{12082A74-4533-4B01-9CBD-E43D55963451}" presName="cycle" presStyleCnt="0"/>
      <dgm:spPr/>
    </dgm:pt>
    <dgm:pt modelId="{B3704FE5-F232-4BFE-AACB-3D9B1279CEDF}" type="pres">
      <dgm:prSet presAssocID="{12082A74-4533-4B01-9CBD-E43D55963451}" presName="srcNode" presStyleLbl="node1" presStyleIdx="0" presStyleCnt="3"/>
      <dgm:spPr/>
    </dgm:pt>
    <dgm:pt modelId="{9FC71F0B-D5DE-46FF-A24A-F189BD53B6D4}" type="pres">
      <dgm:prSet presAssocID="{12082A74-4533-4B01-9CBD-E43D55963451}" presName="conn" presStyleLbl="parChTrans1D2" presStyleIdx="0" presStyleCnt="1"/>
      <dgm:spPr/>
    </dgm:pt>
    <dgm:pt modelId="{79DD8CE4-2714-4840-8842-73373396FED2}" type="pres">
      <dgm:prSet presAssocID="{12082A74-4533-4B01-9CBD-E43D55963451}" presName="extraNode" presStyleLbl="node1" presStyleIdx="0" presStyleCnt="3"/>
      <dgm:spPr/>
    </dgm:pt>
    <dgm:pt modelId="{17F3F788-EBB1-4513-B8C8-E25629B76ED6}" type="pres">
      <dgm:prSet presAssocID="{12082A74-4533-4B01-9CBD-E43D55963451}" presName="dstNode" presStyleLbl="node1" presStyleIdx="0" presStyleCnt="3"/>
      <dgm:spPr/>
    </dgm:pt>
    <dgm:pt modelId="{831B93E9-0A54-4493-8A4D-02DF87C50238}" type="pres">
      <dgm:prSet presAssocID="{C429EC39-B99C-4D26-A2CB-FDF102E69531}" presName="text_1" presStyleLbl="node1" presStyleIdx="0" presStyleCnt="3">
        <dgm:presLayoutVars>
          <dgm:bulletEnabled val="1"/>
        </dgm:presLayoutVars>
      </dgm:prSet>
      <dgm:spPr/>
    </dgm:pt>
    <dgm:pt modelId="{177A3323-90D0-4B2E-97E4-C62A218991B3}" type="pres">
      <dgm:prSet presAssocID="{C429EC39-B99C-4D26-A2CB-FDF102E69531}" presName="accent_1" presStyleCnt="0"/>
      <dgm:spPr/>
    </dgm:pt>
    <dgm:pt modelId="{BF6E1956-02C3-47AD-B6C6-871715E030AA}" type="pres">
      <dgm:prSet presAssocID="{C429EC39-B99C-4D26-A2CB-FDF102E69531}" presName="accentRepeatNode" presStyleLbl="solidFgAcc1" presStyleIdx="0" presStyleCnt="3"/>
      <dgm:spPr>
        <a:solidFill>
          <a:schemeClr val="accent5">
            <a:lumMod val="20000"/>
            <a:lumOff val="80000"/>
          </a:schemeClr>
        </a:solidFill>
      </dgm:spPr>
    </dgm:pt>
    <dgm:pt modelId="{18456BE8-5BFC-44BA-9561-3822176973E4}" type="pres">
      <dgm:prSet presAssocID="{21548673-AA63-4EBC-91DC-49447B69C9C2}" presName="text_2" presStyleLbl="node1" presStyleIdx="1" presStyleCnt="3">
        <dgm:presLayoutVars>
          <dgm:bulletEnabled val="1"/>
        </dgm:presLayoutVars>
      </dgm:prSet>
      <dgm:spPr/>
    </dgm:pt>
    <dgm:pt modelId="{E193AF7F-34AB-42DC-9AEC-AF16F8715051}" type="pres">
      <dgm:prSet presAssocID="{21548673-AA63-4EBC-91DC-49447B69C9C2}" presName="accent_2" presStyleCnt="0"/>
      <dgm:spPr/>
    </dgm:pt>
    <dgm:pt modelId="{B0CF4840-4C9F-48C6-8195-5DE777F8DDB2}" type="pres">
      <dgm:prSet presAssocID="{21548673-AA63-4EBC-91DC-49447B69C9C2}" presName="accentRepeatNode" presStyleLbl="solidFgAcc1" presStyleIdx="1" presStyleCnt="3"/>
      <dgm:spPr>
        <a:solidFill>
          <a:schemeClr val="accent6">
            <a:lumMod val="20000"/>
            <a:lumOff val="80000"/>
          </a:schemeClr>
        </a:solidFill>
      </dgm:spPr>
    </dgm:pt>
    <dgm:pt modelId="{79A017C7-B093-4DF4-921F-14BA479350A8}" type="pres">
      <dgm:prSet presAssocID="{A1F4E022-56BE-47D8-9D34-61FFCC4BBC57}" presName="text_3" presStyleLbl="node1" presStyleIdx="2" presStyleCnt="3">
        <dgm:presLayoutVars>
          <dgm:bulletEnabled val="1"/>
        </dgm:presLayoutVars>
      </dgm:prSet>
      <dgm:spPr/>
    </dgm:pt>
    <dgm:pt modelId="{B4A11F1A-D7C5-4AAC-8256-BC8879E9AD6B}" type="pres">
      <dgm:prSet presAssocID="{A1F4E022-56BE-47D8-9D34-61FFCC4BBC57}" presName="accent_3" presStyleCnt="0"/>
      <dgm:spPr/>
    </dgm:pt>
    <dgm:pt modelId="{B9E3E9E7-6B5D-41F4-9EC3-31A2FAAB3073}" type="pres">
      <dgm:prSet presAssocID="{A1F4E022-56BE-47D8-9D34-61FFCC4BBC57}" presName="accentRepeatNode" presStyleLbl="solidFgAcc1" presStyleIdx="2" presStyleCnt="3"/>
      <dgm:spPr>
        <a:solidFill>
          <a:schemeClr val="accent2">
            <a:lumMod val="40000"/>
            <a:lumOff val="60000"/>
          </a:schemeClr>
        </a:solidFill>
      </dgm:spPr>
    </dgm:pt>
  </dgm:ptLst>
  <dgm:cxnLst>
    <dgm:cxn modelId="{8CFD9234-8803-4C8C-A8EE-A7A82F1F2F90}" srcId="{12082A74-4533-4B01-9CBD-E43D55963451}" destId="{C429EC39-B99C-4D26-A2CB-FDF102E69531}" srcOrd="0" destOrd="0" parTransId="{15724050-2EE5-4CBB-BF93-D98EF97A537D}" sibTransId="{A77CC38E-ED0C-4CBB-BA42-2EF98715E607}"/>
    <dgm:cxn modelId="{2B7A353B-0966-43C5-996F-259C0A96857A}" type="presOf" srcId="{21548673-AA63-4EBC-91DC-49447B69C9C2}" destId="{18456BE8-5BFC-44BA-9561-3822176973E4}" srcOrd="0" destOrd="0" presId="urn:microsoft.com/office/officeart/2008/layout/VerticalCurvedList"/>
    <dgm:cxn modelId="{363DF85F-874E-416A-B81C-576598CE3265}" type="presOf" srcId="{12082A74-4533-4B01-9CBD-E43D55963451}" destId="{8C3FD1B4-27E9-42D7-BD30-9B08557060D9}" srcOrd="0" destOrd="0" presId="urn:microsoft.com/office/officeart/2008/layout/VerticalCurvedList"/>
    <dgm:cxn modelId="{07FDA589-75FE-429E-AA9C-636CEF913719}" srcId="{12082A74-4533-4B01-9CBD-E43D55963451}" destId="{21548673-AA63-4EBC-91DC-49447B69C9C2}" srcOrd="1" destOrd="0" parTransId="{27DDA2EB-2E89-4E8B-A44F-F6DAB91FC128}" sibTransId="{BFA940CB-4BFB-481A-A3D7-5E5D1320CAB7}"/>
    <dgm:cxn modelId="{177E229F-C04F-4B2F-8FB9-9F9438C370DB}" type="presOf" srcId="{A77CC38E-ED0C-4CBB-BA42-2EF98715E607}" destId="{9FC71F0B-D5DE-46FF-A24A-F189BD53B6D4}" srcOrd="0" destOrd="0" presId="urn:microsoft.com/office/officeart/2008/layout/VerticalCurvedList"/>
    <dgm:cxn modelId="{A68C6CB2-4C30-42EB-B8F4-5DD5446012F4}" type="presOf" srcId="{C429EC39-B99C-4D26-A2CB-FDF102E69531}" destId="{831B93E9-0A54-4493-8A4D-02DF87C50238}" srcOrd="0" destOrd="0" presId="urn:microsoft.com/office/officeart/2008/layout/VerticalCurvedList"/>
    <dgm:cxn modelId="{982058BD-8125-4A64-856B-640C4CD29DE2}" srcId="{12082A74-4533-4B01-9CBD-E43D55963451}" destId="{A1F4E022-56BE-47D8-9D34-61FFCC4BBC57}" srcOrd="2" destOrd="0" parTransId="{CC3DF0BC-6B88-4452-9793-8EEF69223D54}" sibTransId="{16124F94-6C6E-468B-9796-E25EE3CD13E6}"/>
    <dgm:cxn modelId="{7145E3EE-989C-489E-B4FB-02DB89E596C3}" type="presOf" srcId="{A1F4E022-56BE-47D8-9D34-61FFCC4BBC57}" destId="{79A017C7-B093-4DF4-921F-14BA479350A8}" srcOrd="0" destOrd="0" presId="urn:microsoft.com/office/officeart/2008/layout/VerticalCurvedList"/>
    <dgm:cxn modelId="{99CE2603-60C9-4BD7-BF6A-BBAEF9C75544}" type="presParOf" srcId="{8C3FD1B4-27E9-42D7-BD30-9B08557060D9}" destId="{23775576-B874-4354-B1D2-4947B6AE2B3B}" srcOrd="0" destOrd="0" presId="urn:microsoft.com/office/officeart/2008/layout/VerticalCurvedList"/>
    <dgm:cxn modelId="{CB1A1DCE-FF70-4F76-97C9-AFD04E66D37C}" type="presParOf" srcId="{23775576-B874-4354-B1D2-4947B6AE2B3B}" destId="{16148B34-FD16-4FCF-8DF3-307AD1F6E7E2}" srcOrd="0" destOrd="0" presId="urn:microsoft.com/office/officeart/2008/layout/VerticalCurvedList"/>
    <dgm:cxn modelId="{3279E9A9-4654-4A74-B169-DCFD72DE74BC}" type="presParOf" srcId="{16148B34-FD16-4FCF-8DF3-307AD1F6E7E2}" destId="{B3704FE5-F232-4BFE-AACB-3D9B1279CEDF}" srcOrd="0" destOrd="0" presId="urn:microsoft.com/office/officeart/2008/layout/VerticalCurvedList"/>
    <dgm:cxn modelId="{1AE9B45B-9394-4EC3-866B-0DA8EB782B8A}" type="presParOf" srcId="{16148B34-FD16-4FCF-8DF3-307AD1F6E7E2}" destId="{9FC71F0B-D5DE-46FF-A24A-F189BD53B6D4}" srcOrd="1" destOrd="0" presId="urn:microsoft.com/office/officeart/2008/layout/VerticalCurvedList"/>
    <dgm:cxn modelId="{4A97F53C-B665-4D07-955F-F108C9607A83}" type="presParOf" srcId="{16148B34-FD16-4FCF-8DF3-307AD1F6E7E2}" destId="{79DD8CE4-2714-4840-8842-73373396FED2}" srcOrd="2" destOrd="0" presId="urn:microsoft.com/office/officeart/2008/layout/VerticalCurvedList"/>
    <dgm:cxn modelId="{EAF77594-A8D2-4C79-B984-BD03239666D2}" type="presParOf" srcId="{16148B34-FD16-4FCF-8DF3-307AD1F6E7E2}" destId="{17F3F788-EBB1-4513-B8C8-E25629B76ED6}" srcOrd="3" destOrd="0" presId="urn:microsoft.com/office/officeart/2008/layout/VerticalCurvedList"/>
    <dgm:cxn modelId="{ACD4E496-9235-44FF-AD92-BA9103AE4978}" type="presParOf" srcId="{23775576-B874-4354-B1D2-4947B6AE2B3B}" destId="{831B93E9-0A54-4493-8A4D-02DF87C50238}" srcOrd="1" destOrd="0" presId="urn:microsoft.com/office/officeart/2008/layout/VerticalCurvedList"/>
    <dgm:cxn modelId="{16B54E87-7872-480A-AB3C-1E3AA2C0EAE0}" type="presParOf" srcId="{23775576-B874-4354-B1D2-4947B6AE2B3B}" destId="{177A3323-90D0-4B2E-97E4-C62A218991B3}" srcOrd="2" destOrd="0" presId="urn:microsoft.com/office/officeart/2008/layout/VerticalCurvedList"/>
    <dgm:cxn modelId="{A79A1F1C-22FD-4633-BFCE-E0DE95C495E6}" type="presParOf" srcId="{177A3323-90D0-4B2E-97E4-C62A218991B3}" destId="{BF6E1956-02C3-47AD-B6C6-871715E030AA}" srcOrd="0" destOrd="0" presId="urn:microsoft.com/office/officeart/2008/layout/VerticalCurvedList"/>
    <dgm:cxn modelId="{B50A41FF-D27E-4B2D-BE1E-986C2DBAE712}" type="presParOf" srcId="{23775576-B874-4354-B1D2-4947B6AE2B3B}" destId="{18456BE8-5BFC-44BA-9561-3822176973E4}" srcOrd="3" destOrd="0" presId="urn:microsoft.com/office/officeart/2008/layout/VerticalCurvedList"/>
    <dgm:cxn modelId="{50A6E13D-B66C-4024-A6BF-248678B0914B}" type="presParOf" srcId="{23775576-B874-4354-B1D2-4947B6AE2B3B}" destId="{E193AF7F-34AB-42DC-9AEC-AF16F8715051}" srcOrd="4" destOrd="0" presId="urn:microsoft.com/office/officeart/2008/layout/VerticalCurvedList"/>
    <dgm:cxn modelId="{3E07E62F-3BAD-48CB-8FD1-37DD959499D4}" type="presParOf" srcId="{E193AF7F-34AB-42DC-9AEC-AF16F8715051}" destId="{B0CF4840-4C9F-48C6-8195-5DE777F8DDB2}" srcOrd="0" destOrd="0" presId="urn:microsoft.com/office/officeart/2008/layout/VerticalCurvedList"/>
    <dgm:cxn modelId="{DE39D9C8-7FB4-4793-AD68-360CF6B964C4}" type="presParOf" srcId="{23775576-B874-4354-B1D2-4947B6AE2B3B}" destId="{79A017C7-B093-4DF4-921F-14BA479350A8}" srcOrd="5" destOrd="0" presId="urn:microsoft.com/office/officeart/2008/layout/VerticalCurvedList"/>
    <dgm:cxn modelId="{E8AEBBE6-1CC4-4A0D-978A-67A06FAFDDA2}" type="presParOf" srcId="{23775576-B874-4354-B1D2-4947B6AE2B3B}" destId="{B4A11F1A-D7C5-4AAC-8256-BC8879E9AD6B}" srcOrd="6" destOrd="0" presId="urn:microsoft.com/office/officeart/2008/layout/VerticalCurvedList"/>
    <dgm:cxn modelId="{19441EE6-EA10-4536-BA90-615F22787599}" type="presParOf" srcId="{B4A11F1A-D7C5-4AAC-8256-BC8879E9AD6B}" destId="{B9E3E9E7-6B5D-41F4-9EC3-31A2FAAB3073}"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082A74-4533-4B01-9CBD-E43D55963451}" type="doc">
      <dgm:prSet loTypeId="urn:microsoft.com/office/officeart/2008/layout/LinedList" loCatId="list" qsTypeId="urn:microsoft.com/office/officeart/2005/8/quickstyle/simple2" qsCatId="simple" csTypeId="urn:microsoft.com/office/officeart/2005/8/colors/accent3_2" csCatId="accent3" phldr="1"/>
      <dgm:spPr/>
      <dgm:t>
        <a:bodyPr/>
        <a:lstStyle/>
        <a:p>
          <a:endParaRPr lang="en-US"/>
        </a:p>
      </dgm:t>
    </dgm:pt>
    <dgm:pt modelId="{C429EC39-B99C-4D26-A2CB-FDF102E69531}">
      <dgm:prSet phldrT="[Text]" custT="1"/>
      <dgm:spPr/>
      <dgm:t>
        <a:bodyPr/>
        <a:lstStyle/>
        <a:p>
          <a:r>
            <a:rPr lang="en-US" sz="1600" b="1" dirty="0"/>
            <a:t>Goal 1  - </a:t>
          </a:r>
          <a:r>
            <a:rPr lang="en-US" sz="1800" b="0" i="0" dirty="0"/>
            <a:t>By September 2026, people with developmental disabilities and their families in DC, including those with diverse cultural identities, will have increased their a) knowledge of and skills in self-determination, advocacy, and leadership, and b) capacity to educate and inform policymakers to promote equity and inclusion. </a:t>
          </a:r>
          <a:endParaRPr lang="en-US" sz="1800" b="0" dirty="0"/>
        </a:p>
      </dgm:t>
    </dgm:pt>
    <dgm:pt modelId="{A77CC38E-ED0C-4CBB-BA42-2EF98715E607}" type="sibTrans" cxnId="{8CFD9234-8803-4C8C-A8EE-A7A82F1F2F90}">
      <dgm:prSet/>
      <dgm:spPr/>
      <dgm:t>
        <a:bodyPr/>
        <a:lstStyle/>
        <a:p>
          <a:endParaRPr lang="en-US"/>
        </a:p>
      </dgm:t>
    </dgm:pt>
    <dgm:pt modelId="{15724050-2EE5-4CBB-BF93-D98EF97A537D}" type="parTrans" cxnId="{8CFD9234-8803-4C8C-A8EE-A7A82F1F2F90}">
      <dgm:prSet/>
      <dgm:spPr/>
      <dgm:t>
        <a:bodyPr/>
        <a:lstStyle/>
        <a:p>
          <a:endParaRPr lang="en-US"/>
        </a:p>
      </dgm:t>
    </dgm:pt>
    <dgm:pt modelId="{21548673-AA63-4EBC-91DC-49447B69C9C2}">
      <dgm:prSet phldrT="[Text]" custT="1"/>
      <dgm:spPr/>
      <dgm:t>
        <a:bodyPr/>
        <a:lstStyle/>
        <a:p>
          <a:r>
            <a:rPr lang="en-US" sz="1600" b="1" dirty="0"/>
            <a:t>Goal 2 </a:t>
          </a:r>
          <a:r>
            <a:rPr lang="en-US" sz="1600" b="0" dirty="0"/>
            <a:t>- </a:t>
          </a:r>
          <a:r>
            <a:rPr lang="en-US" sz="1800" b="0" i="0" dirty="0"/>
            <a:t>By September 2026, the DDC will have collaborated with employment focused partners in systems change efforts to promote equal employment opportunities for people with DD through: a) supporting and educating communities about competitive, integrated employment; b) building public awareness among communities and employers about the benefits of employment of people with disabilities; and c) supporting efforts to increase inclusive work environments and more competitive, integrated employment opportunities.</a:t>
          </a:r>
          <a:endParaRPr lang="en-US" sz="1800" b="0" dirty="0"/>
        </a:p>
      </dgm:t>
    </dgm:pt>
    <dgm:pt modelId="{BFA940CB-4BFB-481A-A3D7-5E5D1320CAB7}" type="sibTrans" cxnId="{07FDA589-75FE-429E-AA9C-636CEF913719}">
      <dgm:prSet/>
      <dgm:spPr/>
      <dgm:t>
        <a:bodyPr/>
        <a:lstStyle/>
        <a:p>
          <a:endParaRPr lang="en-US"/>
        </a:p>
      </dgm:t>
    </dgm:pt>
    <dgm:pt modelId="{27DDA2EB-2E89-4E8B-A44F-F6DAB91FC128}" type="parTrans" cxnId="{07FDA589-75FE-429E-AA9C-636CEF913719}">
      <dgm:prSet/>
      <dgm:spPr/>
      <dgm:t>
        <a:bodyPr/>
        <a:lstStyle/>
        <a:p>
          <a:endParaRPr lang="en-US"/>
        </a:p>
      </dgm:t>
    </dgm:pt>
    <dgm:pt modelId="{22FB5E29-446B-479B-AC7E-DA92447605B9}">
      <dgm:prSet custT="1"/>
      <dgm:spPr/>
      <dgm:t>
        <a:bodyPr/>
        <a:lstStyle/>
        <a:p>
          <a:r>
            <a:rPr lang="en-US" sz="1800" b="1" dirty="0"/>
            <a:t>Goal 3 </a:t>
          </a:r>
          <a:r>
            <a:rPr lang="en-US" sz="1800" b="0" dirty="0"/>
            <a:t>-</a:t>
          </a:r>
          <a:r>
            <a:rPr lang="en-US" sz="1800" b="1" dirty="0"/>
            <a:t> </a:t>
          </a:r>
          <a:r>
            <a:rPr lang="en-US" sz="1800" b="0" i="0" dirty="0"/>
            <a:t>By September 2026, people with DD and their families, with diverse cultural identities, will have the skills, resources, and supports that they need to thrive in their communities.</a:t>
          </a:r>
          <a:endParaRPr lang="en-US" sz="1800" b="1" dirty="0"/>
        </a:p>
      </dgm:t>
    </dgm:pt>
    <dgm:pt modelId="{700B0228-33D9-4BCE-B424-0A30A47AB4A1}" type="sibTrans" cxnId="{3F19D3CF-1F2E-4198-8D7A-48EB75459B24}">
      <dgm:prSet/>
      <dgm:spPr/>
      <dgm:t>
        <a:bodyPr/>
        <a:lstStyle/>
        <a:p>
          <a:endParaRPr lang="en-US"/>
        </a:p>
      </dgm:t>
    </dgm:pt>
    <dgm:pt modelId="{14A7A7A3-3598-4FB8-BFD0-94B8C262DD6A}" type="parTrans" cxnId="{3F19D3CF-1F2E-4198-8D7A-48EB75459B24}">
      <dgm:prSet/>
      <dgm:spPr/>
      <dgm:t>
        <a:bodyPr/>
        <a:lstStyle/>
        <a:p>
          <a:endParaRPr lang="en-US"/>
        </a:p>
      </dgm:t>
    </dgm:pt>
    <dgm:pt modelId="{F2DD08BE-64B5-4058-B084-1DD4B6AFC64C}" type="pres">
      <dgm:prSet presAssocID="{12082A74-4533-4B01-9CBD-E43D55963451}" presName="vert0" presStyleCnt="0">
        <dgm:presLayoutVars>
          <dgm:dir/>
          <dgm:animOne val="branch"/>
          <dgm:animLvl val="lvl"/>
        </dgm:presLayoutVars>
      </dgm:prSet>
      <dgm:spPr/>
    </dgm:pt>
    <dgm:pt modelId="{CFEE1D3D-837C-4382-8BC2-F8FDA12570A8}" type="pres">
      <dgm:prSet presAssocID="{C429EC39-B99C-4D26-A2CB-FDF102E69531}" presName="thickLine" presStyleLbl="alignNode1" presStyleIdx="0" presStyleCnt="3"/>
      <dgm:spPr/>
    </dgm:pt>
    <dgm:pt modelId="{B411D5B2-F275-4490-88E1-8765CB6CB2BA}" type="pres">
      <dgm:prSet presAssocID="{C429EC39-B99C-4D26-A2CB-FDF102E69531}" presName="horz1" presStyleCnt="0"/>
      <dgm:spPr/>
    </dgm:pt>
    <dgm:pt modelId="{76A82BF4-0913-4DE3-866D-8E00AAF44DE3}" type="pres">
      <dgm:prSet presAssocID="{C429EC39-B99C-4D26-A2CB-FDF102E69531}" presName="tx1" presStyleLbl="revTx" presStyleIdx="0" presStyleCnt="3" custScaleY="122654"/>
      <dgm:spPr/>
    </dgm:pt>
    <dgm:pt modelId="{BE118408-5BDC-4BAA-AD25-A701F47038AD}" type="pres">
      <dgm:prSet presAssocID="{C429EC39-B99C-4D26-A2CB-FDF102E69531}" presName="vert1" presStyleCnt="0"/>
      <dgm:spPr/>
    </dgm:pt>
    <dgm:pt modelId="{E503BD8D-CE19-47A1-A2B0-5A346CB6E6C0}" type="pres">
      <dgm:prSet presAssocID="{21548673-AA63-4EBC-91DC-49447B69C9C2}" presName="thickLine" presStyleLbl="alignNode1" presStyleIdx="1" presStyleCnt="3"/>
      <dgm:spPr/>
    </dgm:pt>
    <dgm:pt modelId="{F2ECC431-18F5-468E-AA49-7914538E37ED}" type="pres">
      <dgm:prSet presAssocID="{21548673-AA63-4EBC-91DC-49447B69C9C2}" presName="horz1" presStyleCnt="0"/>
      <dgm:spPr/>
    </dgm:pt>
    <dgm:pt modelId="{0262FA8F-FA35-47AE-B4DB-BC6636BC12D2}" type="pres">
      <dgm:prSet presAssocID="{21548673-AA63-4EBC-91DC-49447B69C9C2}" presName="tx1" presStyleLbl="revTx" presStyleIdx="1" presStyleCnt="3" custScaleY="159030"/>
      <dgm:spPr/>
    </dgm:pt>
    <dgm:pt modelId="{62020963-9405-4153-868B-DA2DE3749C1F}" type="pres">
      <dgm:prSet presAssocID="{21548673-AA63-4EBC-91DC-49447B69C9C2}" presName="vert1" presStyleCnt="0"/>
      <dgm:spPr/>
    </dgm:pt>
    <dgm:pt modelId="{BF6B959A-F4E0-414D-B26E-5C0960F19B35}" type="pres">
      <dgm:prSet presAssocID="{22FB5E29-446B-479B-AC7E-DA92447605B9}" presName="thickLine" presStyleLbl="alignNode1" presStyleIdx="2" presStyleCnt="3"/>
      <dgm:spPr/>
    </dgm:pt>
    <dgm:pt modelId="{44BAD4B2-E1FB-4557-AECE-0ACDDF68118C}" type="pres">
      <dgm:prSet presAssocID="{22FB5E29-446B-479B-AC7E-DA92447605B9}" presName="horz1" presStyleCnt="0"/>
      <dgm:spPr/>
    </dgm:pt>
    <dgm:pt modelId="{D22D7A39-E888-447F-A5F9-AAB63430F074}" type="pres">
      <dgm:prSet presAssocID="{22FB5E29-446B-479B-AC7E-DA92447605B9}" presName="tx1" presStyleLbl="revTx" presStyleIdx="2" presStyleCnt="3" custScaleY="76936"/>
      <dgm:spPr/>
    </dgm:pt>
    <dgm:pt modelId="{B28D77C9-83C9-4DDB-AF6F-D2A4B7A46185}" type="pres">
      <dgm:prSet presAssocID="{22FB5E29-446B-479B-AC7E-DA92447605B9}" presName="vert1" presStyleCnt="0"/>
      <dgm:spPr/>
    </dgm:pt>
  </dgm:ptLst>
  <dgm:cxnLst>
    <dgm:cxn modelId="{2DEC6430-1E48-4265-8BB2-F5DFF4370D0C}" type="presOf" srcId="{22FB5E29-446B-479B-AC7E-DA92447605B9}" destId="{D22D7A39-E888-447F-A5F9-AAB63430F074}" srcOrd="0" destOrd="0" presId="urn:microsoft.com/office/officeart/2008/layout/LinedList"/>
    <dgm:cxn modelId="{8CFD9234-8803-4C8C-A8EE-A7A82F1F2F90}" srcId="{12082A74-4533-4B01-9CBD-E43D55963451}" destId="{C429EC39-B99C-4D26-A2CB-FDF102E69531}" srcOrd="0" destOrd="0" parTransId="{15724050-2EE5-4CBB-BF93-D98EF97A537D}" sibTransId="{A77CC38E-ED0C-4CBB-BA42-2EF98715E607}"/>
    <dgm:cxn modelId="{BC55DC65-0192-43DD-B32C-E1218F7C1647}" type="presOf" srcId="{21548673-AA63-4EBC-91DC-49447B69C9C2}" destId="{0262FA8F-FA35-47AE-B4DB-BC6636BC12D2}" srcOrd="0" destOrd="0" presId="urn:microsoft.com/office/officeart/2008/layout/LinedList"/>
    <dgm:cxn modelId="{B29D884E-6362-4D3B-B7AD-ECF2BCDFB358}" type="presOf" srcId="{12082A74-4533-4B01-9CBD-E43D55963451}" destId="{F2DD08BE-64B5-4058-B084-1DD4B6AFC64C}" srcOrd="0" destOrd="0" presId="urn:microsoft.com/office/officeart/2008/layout/LinedList"/>
    <dgm:cxn modelId="{A85F7179-625D-4349-847D-7FEA33969102}" type="presOf" srcId="{C429EC39-B99C-4D26-A2CB-FDF102E69531}" destId="{76A82BF4-0913-4DE3-866D-8E00AAF44DE3}" srcOrd="0" destOrd="0" presId="urn:microsoft.com/office/officeart/2008/layout/LinedList"/>
    <dgm:cxn modelId="{07FDA589-75FE-429E-AA9C-636CEF913719}" srcId="{12082A74-4533-4B01-9CBD-E43D55963451}" destId="{21548673-AA63-4EBC-91DC-49447B69C9C2}" srcOrd="1" destOrd="0" parTransId="{27DDA2EB-2E89-4E8B-A44F-F6DAB91FC128}" sibTransId="{BFA940CB-4BFB-481A-A3D7-5E5D1320CAB7}"/>
    <dgm:cxn modelId="{3F19D3CF-1F2E-4198-8D7A-48EB75459B24}" srcId="{12082A74-4533-4B01-9CBD-E43D55963451}" destId="{22FB5E29-446B-479B-AC7E-DA92447605B9}" srcOrd="2" destOrd="0" parTransId="{14A7A7A3-3598-4FB8-BFD0-94B8C262DD6A}" sibTransId="{700B0228-33D9-4BCE-B424-0A30A47AB4A1}"/>
    <dgm:cxn modelId="{FF682148-1030-40A8-9EB7-86AC8BD99884}" type="presParOf" srcId="{F2DD08BE-64B5-4058-B084-1DD4B6AFC64C}" destId="{CFEE1D3D-837C-4382-8BC2-F8FDA12570A8}" srcOrd="0" destOrd="0" presId="urn:microsoft.com/office/officeart/2008/layout/LinedList"/>
    <dgm:cxn modelId="{3613845B-3A46-4F45-AC08-B2469AC5942C}" type="presParOf" srcId="{F2DD08BE-64B5-4058-B084-1DD4B6AFC64C}" destId="{B411D5B2-F275-4490-88E1-8765CB6CB2BA}" srcOrd="1" destOrd="0" presId="urn:microsoft.com/office/officeart/2008/layout/LinedList"/>
    <dgm:cxn modelId="{6484E6CD-60F3-4C85-B8D6-8335FE036FFE}" type="presParOf" srcId="{B411D5B2-F275-4490-88E1-8765CB6CB2BA}" destId="{76A82BF4-0913-4DE3-866D-8E00AAF44DE3}" srcOrd="0" destOrd="0" presId="urn:microsoft.com/office/officeart/2008/layout/LinedList"/>
    <dgm:cxn modelId="{38B9C680-F14F-4DD9-8188-061E2113E35E}" type="presParOf" srcId="{B411D5B2-F275-4490-88E1-8765CB6CB2BA}" destId="{BE118408-5BDC-4BAA-AD25-A701F47038AD}" srcOrd="1" destOrd="0" presId="urn:microsoft.com/office/officeart/2008/layout/LinedList"/>
    <dgm:cxn modelId="{679A4E38-1C2C-4C17-8AE7-6D7280C6A66A}" type="presParOf" srcId="{F2DD08BE-64B5-4058-B084-1DD4B6AFC64C}" destId="{E503BD8D-CE19-47A1-A2B0-5A346CB6E6C0}" srcOrd="2" destOrd="0" presId="urn:microsoft.com/office/officeart/2008/layout/LinedList"/>
    <dgm:cxn modelId="{4D6E5587-088E-4C9D-A8D8-E16C4BE15010}" type="presParOf" srcId="{F2DD08BE-64B5-4058-B084-1DD4B6AFC64C}" destId="{F2ECC431-18F5-468E-AA49-7914538E37ED}" srcOrd="3" destOrd="0" presId="urn:microsoft.com/office/officeart/2008/layout/LinedList"/>
    <dgm:cxn modelId="{A3AC8AA3-F80F-41B7-A8B4-885794B3F75E}" type="presParOf" srcId="{F2ECC431-18F5-468E-AA49-7914538E37ED}" destId="{0262FA8F-FA35-47AE-B4DB-BC6636BC12D2}" srcOrd="0" destOrd="0" presId="urn:microsoft.com/office/officeart/2008/layout/LinedList"/>
    <dgm:cxn modelId="{2A676CDC-CBF4-4D2E-891D-06838CEE0EDD}" type="presParOf" srcId="{F2ECC431-18F5-468E-AA49-7914538E37ED}" destId="{62020963-9405-4153-868B-DA2DE3749C1F}" srcOrd="1" destOrd="0" presId="urn:microsoft.com/office/officeart/2008/layout/LinedList"/>
    <dgm:cxn modelId="{F790696B-FB5C-408E-8A36-864910A3F81D}" type="presParOf" srcId="{F2DD08BE-64B5-4058-B084-1DD4B6AFC64C}" destId="{BF6B959A-F4E0-414D-B26E-5C0960F19B35}" srcOrd="4" destOrd="0" presId="urn:microsoft.com/office/officeart/2008/layout/LinedList"/>
    <dgm:cxn modelId="{5CD4B661-F0A9-42B7-94D1-9EC55660E4BB}" type="presParOf" srcId="{F2DD08BE-64B5-4058-B084-1DD4B6AFC64C}" destId="{44BAD4B2-E1FB-4557-AECE-0ACDDF68118C}" srcOrd="5" destOrd="0" presId="urn:microsoft.com/office/officeart/2008/layout/LinedList"/>
    <dgm:cxn modelId="{1B003283-5A2D-4941-8965-D5668D10FBB2}" type="presParOf" srcId="{44BAD4B2-E1FB-4557-AECE-0ACDDF68118C}" destId="{D22D7A39-E888-447F-A5F9-AAB63430F074}" srcOrd="0" destOrd="0" presId="urn:microsoft.com/office/officeart/2008/layout/LinedList"/>
    <dgm:cxn modelId="{53E2603F-5FA1-42A4-BB30-7D9CBE7120CB}" type="presParOf" srcId="{44BAD4B2-E1FB-4557-AECE-0ACDDF68118C}" destId="{B28D77C9-83C9-4DDB-AF6F-D2A4B7A46185}"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0A5C36-A6EC-4B37-9CA5-0C701D881C9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4000C4C3-B22F-450D-8A6D-FD3DE0236741}">
      <dgm:prSet phldrT="[Text]" custT="1"/>
      <dgm:spPr>
        <a:solidFill>
          <a:srgbClr val="0070C0"/>
        </a:solidFill>
      </dgm:spPr>
      <dgm:t>
        <a:bodyPr/>
        <a:lstStyle/>
        <a:p>
          <a:r>
            <a:rPr lang="en-US" sz="2500" dirty="0"/>
            <a:t>Quality Assurances</a:t>
          </a:r>
        </a:p>
        <a:p>
          <a:r>
            <a:rPr lang="en-US" sz="1600" b="0" dirty="0">
              <a:latin typeface="Verdana"/>
              <a:ea typeface="Verdana"/>
              <a:cs typeface="Verdana"/>
              <a:sym typeface="Verdana"/>
            </a:rPr>
            <a:t>Advocacy, Leadership</a:t>
          </a:r>
          <a:endParaRPr lang="en-US" sz="1600" b="0" dirty="0"/>
        </a:p>
      </dgm:t>
    </dgm:pt>
    <dgm:pt modelId="{CEC2C013-E6AC-408E-AA6B-EFEFC4643141}" type="parTrans" cxnId="{F3DECBB9-E8AE-48EA-8033-57B0EA7B93FF}">
      <dgm:prSet/>
      <dgm:spPr/>
      <dgm:t>
        <a:bodyPr/>
        <a:lstStyle/>
        <a:p>
          <a:endParaRPr lang="en-US"/>
        </a:p>
      </dgm:t>
    </dgm:pt>
    <dgm:pt modelId="{2A8EC6D2-5A64-467D-998E-4DCF705F2EFB}" type="sibTrans" cxnId="{F3DECBB9-E8AE-48EA-8033-57B0EA7B93FF}">
      <dgm:prSet/>
      <dgm:spPr/>
      <dgm:t>
        <a:bodyPr/>
        <a:lstStyle/>
        <a:p>
          <a:endParaRPr lang="en-US"/>
        </a:p>
      </dgm:t>
    </dgm:pt>
    <dgm:pt modelId="{846807B6-914D-4CBF-AADC-F9085F8A5C68}">
      <dgm:prSet phldrT="[Text]"/>
      <dgm:spPr>
        <a:solidFill>
          <a:schemeClr val="accent6">
            <a:lumMod val="75000"/>
          </a:schemeClr>
        </a:solidFill>
      </dgm:spPr>
      <dgm:t>
        <a:bodyPr/>
        <a:lstStyle/>
        <a:p>
          <a:r>
            <a:rPr lang="en-US" dirty="0"/>
            <a:t>Employment</a:t>
          </a:r>
        </a:p>
      </dgm:t>
    </dgm:pt>
    <dgm:pt modelId="{59CB5840-6A0F-410F-B00E-495642910FBA}" type="parTrans" cxnId="{8155859D-17B2-4EE0-9BD8-C55B0CE39DF9}">
      <dgm:prSet/>
      <dgm:spPr/>
      <dgm:t>
        <a:bodyPr/>
        <a:lstStyle/>
        <a:p>
          <a:endParaRPr lang="en-US"/>
        </a:p>
      </dgm:t>
    </dgm:pt>
    <dgm:pt modelId="{0FC1265E-4D36-422D-820A-A4D82EDEECCC}" type="sibTrans" cxnId="{8155859D-17B2-4EE0-9BD8-C55B0CE39DF9}">
      <dgm:prSet/>
      <dgm:spPr/>
      <dgm:t>
        <a:bodyPr/>
        <a:lstStyle/>
        <a:p>
          <a:endParaRPr lang="en-US"/>
        </a:p>
      </dgm:t>
    </dgm:pt>
    <dgm:pt modelId="{6905BFAF-4816-4EFA-BC29-57E2DFC4E61D}">
      <dgm:prSet phldrT="[Text]" custT="1"/>
      <dgm:spPr>
        <a:solidFill>
          <a:schemeClr val="accent2"/>
        </a:solidFill>
      </dgm:spPr>
      <dgm:t>
        <a:bodyPr/>
        <a:lstStyle/>
        <a:p>
          <a:r>
            <a:rPr lang="en-US" sz="2800" dirty="0"/>
            <a:t>Community Living </a:t>
          </a:r>
        </a:p>
      </dgm:t>
    </dgm:pt>
    <dgm:pt modelId="{1E6BE352-A5D1-407C-AEAD-ABB76C913DD2}" type="parTrans" cxnId="{95C9C299-A4A3-4BE4-AE55-8838600225D9}">
      <dgm:prSet/>
      <dgm:spPr/>
      <dgm:t>
        <a:bodyPr/>
        <a:lstStyle/>
        <a:p>
          <a:endParaRPr lang="en-US"/>
        </a:p>
      </dgm:t>
    </dgm:pt>
    <dgm:pt modelId="{9A066B9A-E8C3-4243-913B-CB4BA85ACF0E}" type="sibTrans" cxnId="{95C9C299-A4A3-4BE4-AE55-8838600225D9}">
      <dgm:prSet/>
      <dgm:spPr/>
      <dgm:t>
        <a:bodyPr/>
        <a:lstStyle/>
        <a:p>
          <a:endParaRPr lang="en-US"/>
        </a:p>
      </dgm:t>
    </dgm:pt>
    <dgm:pt modelId="{8177DAD3-C4C0-4AE8-9A96-7C6C86998AFA}">
      <dgm:prSet phldrT="[Text]"/>
      <dgm:spPr>
        <a:solidFill>
          <a:srgbClr val="00B0F0"/>
        </a:solidFill>
      </dgm:spPr>
      <dgm:t>
        <a:bodyPr/>
        <a:lstStyle/>
        <a:p>
          <a:r>
            <a:rPr lang="en-US" dirty="0"/>
            <a:t>Education</a:t>
          </a:r>
        </a:p>
      </dgm:t>
    </dgm:pt>
    <dgm:pt modelId="{6231A533-C10B-4C3F-A4F3-39CA8C82AD4E}" type="parTrans" cxnId="{0E373005-2234-4945-AC20-5724CC539A5F}">
      <dgm:prSet/>
      <dgm:spPr/>
      <dgm:t>
        <a:bodyPr/>
        <a:lstStyle/>
        <a:p>
          <a:endParaRPr lang="en-US"/>
        </a:p>
      </dgm:t>
    </dgm:pt>
    <dgm:pt modelId="{C0A92DAF-6FC5-40B6-8B1E-BBFE369A5FCC}" type="sibTrans" cxnId="{0E373005-2234-4945-AC20-5724CC539A5F}">
      <dgm:prSet/>
      <dgm:spPr/>
      <dgm:t>
        <a:bodyPr/>
        <a:lstStyle/>
        <a:p>
          <a:endParaRPr lang="en-US"/>
        </a:p>
      </dgm:t>
    </dgm:pt>
    <dgm:pt modelId="{FEAA1E48-426D-4BF8-9BB5-32BEA24FBEDB}">
      <dgm:prSet phldrT="[Text]"/>
      <dgm:spPr>
        <a:solidFill>
          <a:srgbClr val="C00000"/>
        </a:solidFill>
      </dgm:spPr>
      <dgm:t>
        <a:bodyPr/>
        <a:lstStyle/>
        <a:p>
          <a:r>
            <a:rPr lang="en-US" dirty="0"/>
            <a:t>Housing</a:t>
          </a:r>
        </a:p>
      </dgm:t>
    </dgm:pt>
    <dgm:pt modelId="{49ABEDD7-1AC9-455A-8A37-997E6873486A}" type="parTrans" cxnId="{4470C4E8-FB11-4D31-B1D6-5F73DE3D35F9}">
      <dgm:prSet/>
      <dgm:spPr/>
      <dgm:t>
        <a:bodyPr/>
        <a:lstStyle/>
        <a:p>
          <a:endParaRPr lang="en-US"/>
        </a:p>
      </dgm:t>
    </dgm:pt>
    <dgm:pt modelId="{53D2B75B-2346-44B2-8C46-737A2070DB8A}" type="sibTrans" cxnId="{4470C4E8-FB11-4D31-B1D6-5F73DE3D35F9}">
      <dgm:prSet/>
      <dgm:spPr/>
      <dgm:t>
        <a:bodyPr/>
        <a:lstStyle/>
        <a:p>
          <a:endParaRPr lang="en-US"/>
        </a:p>
      </dgm:t>
    </dgm:pt>
    <dgm:pt modelId="{A7D8818E-AC79-41D3-ABAF-8BFB9064810D}">
      <dgm:prSet phldrT="[Text]"/>
      <dgm:spPr>
        <a:solidFill>
          <a:schemeClr val="accent4"/>
        </a:solidFill>
      </dgm:spPr>
      <dgm:t>
        <a:bodyPr/>
        <a:lstStyle/>
        <a:p>
          <a:r>
            <a:rPr lang="en-US" dirty="0"/>
            <a:t>Health</a:t>
          </a:r>
        </a:p>
      </dgm:t>
    </dgm:pt>
    <dgm:pt modelId="{74C41BAD-374B-48E8-BE48-DC634464FCAA}" type="parTrans" cxnId="{C73C9581-C08C-45D7-AC00-7D4FA220D7CF}">
      <dgm:prSet/>
      <dgm:spPr/>
      <dgm:t>
        <a:bodyPr/>
        <a:lstStyle/>
        <a:p>
          <a:endParaRPr lang="en-US"/>
        </a:p>
      </dgm:t>
    </dgm:pt>
    <dgm:pt modelId="{0210C8C9-A161-418F-B70C-F329CD439E22}" type="sibTrans" cxnId="{C73C9581-C08C-45D7-AC00-7D4FA220D7CF}">
      <dgm:prSet/>
      <dgm:spPr/>
      <dgm:t>
        <a:bodyPr/>
        <a:lstStyle/>
        <a:p>
          <a:endParaRPr lang="en-US"/>
        </a:p>
      </dgm:t>
    </dgm:pt>
    <dgm:pt modelId="{B85D04D5-7C06-4319-B41C-2E7201E771D7}" type="pres">
      <dgm:prSet presAssocID="{110A5C36-A6EC-4B37-9CA5-0C701D881C91}" presName="diagram" presStyleCnt="0">
        <dgm:presLayoutVars>
          <dgm:dir/>
          <dgm:resizeHandles val="exact"/>
        </dgm:presLayoutVars>
      </dgm:prSet>
      <dgm:spPr/>
    </dgm:pt>
    <dgm:pt modelId="{E12C2855-CA13-4D5F-9034-A0E764DA14D0}" type="pres">
      <dgm:prSet presAssocID="{4000C4C3-B22F-450D-8A6D-FD3DE0236741}" presName="node" presStyleLbl="node1" presStyleIdx="0" presStyleCnt="6" custScaleX="105794" custLinFactNeighborX="3125" custLinFactNeighborY="-2013">
        <dgm:presLayoutVars>
          <dgm:bulletEnabled val="1"/>
        </dgm:presLayoutVars>
      </dgm:prSet>
      <dgm:spPr/>
    </dgm:pt>
    <dgm:pt modelId="{7CDE3FCD-C126-4D1C-A07D-3336A6359227}" type="pres">
      <dgm:prSet presAssocID="{2A8EC6D2-5A64-467D-998E-4DCF705F2EFB}" presName="sibTrans" presStyleCnt="0"/>
      <dgm:spPr/>
    </dgm:pt>
    <dgm:pt modelId="{8A14934D-1FC4-4301-8906-7D462FBF53F5}" type="pres">
      <dgm:prSet presAssocID="{846807B6-914D-4CBF-AADC-F9085F8A5C68}" presName="node" presStyleLbl="node1" presStyleIdx="1" presStyleCnt="6">
        <dgm:presLayoutVars>
          <dgm:bulletEnabled val="1"/>
        </dgm:presLayoutVars>
      </dgm:prSet>
      <dgm:spPr/>
    </dgm:pt>
    <dgm:pt modelId="{50AF8EAD-2241-42D5-A35F-412B2F0928DC}" type="pres">
      <dgm:prSet presAssocID="{0FC1265E-4D36-422D-820A-A4D82EDEECCC}" presName="sibTrans" presStyleCnt="0"/>
      <dgm:spPr/>
    </dgm:pt>
    <dgm:pt modelId="{8876F203-6180-4BAC-BCDB-C7CE72558757}" type="pres">
      <dgm:prSet presAssocID="{6905BFAF-4816-4EFA-BC29-57E2DFC4E61D}" presName="node" presStyleLbl="node1" presStyleIdx="2" presStyleCnt="6">
        <dgm:presLayoutVars>
          <dgm:bulletEnabled val="1"/>
        </dgm:presLayoutVars>
      </dgm:prSet>
      <dgm:spPr/>
    </dgm:pt>
    <dgm:pt modelId="{FDDBF3E8-8378-44AB-AD35-7270B809739A}" type="pres">
      <dgm:prSet presAssocID="{9A066B9A-E8C3-4243-913B-CB4BA85ACF0E}" presName="sibTrans" presStyleCnt="0"/>
      <dgm:spPr/>
    </dgm:pt>
    <dgm:pt modelId="{45144502-2A97-4A6D-9EB0-BCB46A915385}" type="pres">
      <dgm:prSet presAssocID="{8177DAD3-C4C0-4AE8-9A96-7C6C86998AFA}" presName="node" presStyleLbl="node1" presStyleIdx="3" presStyleCnt="6">
        <dgm:presLayoutVars>
          <dgm:bulletEnabled val="1"/>
        </dgm:presLayoutVars>
      </dgm:prSet>
      <dgm:spPr/>
    </dgm:pt>
    <dgm:pt modelId="{3C0EF4A2-B4A0-4BDF-B9A0-718889CB77E0}" type="pres">
      <dgm:prSet presAssocID="{C0A92DAF-6FC5-40B6-8B1E-BBFE369A5FCC}" presName="sibTrans" presStyleCnt="0"/>
      <dgm:spPr/>
    </dgm:pt>
    <dgm:pt modelId="{8BD75FEE-C715-4667-B088-F8689C2FAFC9}" type="pres">
      <dgm:prSet presAssocID="{FEAA1E48-426D-4BF8-9BB5-32BEA24FBEDB}" presName="node" presStyleLbl="node1" presStyleIdx="4" presStyleCnt="6" custLinFactNeighborX="1713" custLinFactNeighborY="-737">
        <dgm:presLayoutVars>
          <dgm:bulletEnabled val="1"/>
        </dgm:presLayoutVars>
      </dgm:prSet>
      <dgm:spPr/>
    </dgm:pt>
    <dgm:pt modelId="{F87EE5A4-D422-4638-B319-1F1FCD642EA3}" type="pres">
      <dgm:prSet presAssocID="{53D2B75B-2346-44B2-8C46-737A2070DB8A}" presName="sibTrans" presStyleCnt="0"/>
      <dgm:spPr/>
    </dgm:pt>
    <dgm:pt modelId="{53105DB7-56FA-4EE6-A1A2-55DF8098375E}" type="pres">
      <dgm:prSet presAssocID="{A7D8818E-AC79-41D3-ABAF-8BFB9064810D}" presName="node" presStyleLbl="node1" presStyleIdx="5" presStyleCnt="6">
        <dgm:presLayoutVars>
          <dgm:bulletEnabled val="1"/>
        </dgm:presLayoutVars>
      </dgm:prSet>
      <dgm:spPr/>
    </dgm:pt>
  </dgm:ptLst>
  <dgm:cxnLst>
    <dgm:cxn modelId="{0E373005-2234-4945-AC20-5724CC539A5F}" srcId="{110A5C36-A6EC-4B37-9CA5-0C701D881C91}" destId="{8177DAD3-C4C0-4AE8-9A96-7C6C86998AFA}" srcOrd="3" destOrd="0" parTransId="{6231A533-C10B-4C3F-A4F3-39CA8C82AD4E}" sibTransId="{C0A92DAF-6FC5-40B6-8B1E-BBFE369A5FCC}"/>
    <dgm:cxn modelId="{D68EE826-47E6-4763-AC88-F8A77A1A1554}" type="presOf" srcId="{110A5C36-A6EC-4B37-9CA5-0C701D881C91}" destId="{B85D04D5-7C06-4319-B41C-2E7201E771D7}" srcOrd="0" destOrd="0" presId="urn:microsoft.com/office/officeart/2005/8/layout/default"/>
    <dgm:cxn modelId="{C5CD082A-24CD-47AD-9724-4336B213AB75}" type="presOf" srcId="{4000C4C3-B22F-450D-8A6D-FD3DE0236741}" destId="{E12C2855-CA13-4D5F-9034-A0E764DA14D0}" srcOrd="0" destOrd="0" presId="urn:microsoft.com/office/officeart/2005/8/layout/default"/>
    <dgm:cxn modelId="{9F3E6034-6AA5-4868-B1F4-510C8D327174}" type="presOf" srcId="{A7D8818E-AC79-41D3-ABAF-8BFB9064810D}" destId="{53105DB7-56FA-4EE6-A1A2-55DF8098375E}" srcOrd="0" destOrd="0" presId="urn:microsoft.com/office/officeart/2005/8/layout/default"/>
    <dgm:cxn modelId="{50D05640-2E5F-452A-BC4E-B7599657D855}" type="presOf" srcId="{846807B6-914D-4CBF-AADC-F9085F8A5C68}" destId="{8A14934D-1FC4-4301-8906-7D462FBF53F5}" srcOrd="0" destOrd="0" presId="urn:microsoft.com/office/officeart/2005/8/layout/default"/>
    <dgm:cxn modelId="{2A044F47-E72C-4E0C-8455-0617D0B4120F}" type="presOf" srcId="{8177DAD3-C4C0-4AE8-9A96-7C6C86998AFA}" destId="{45144502-2A97-4A6D-9EB0-BCB46A915385}" srcOrd="0" destOrd="0" presId="urn:microsoft.com/office/officeart/2005/8/layout/default"/>
    <dgm:cxn modelId="{4AB97F81-FC07-4F3D-9B22-3182243A3C5A}" type="presOf" srcId="{6905BFAF-4816-4EFA-BC29-57E2DFC4E61D}" destId="{8876F203-6180-4BAC-BCDB-C7CE72558757}" srcOrd="0" destOrd="0" presId="urn:microsoft.com/office/officeart/2005/8/layout/default"/>
    <dgm:cxn modelId="{C73C9581-C08C-45D7-AC00-7D4FA220D7CF}" srcId="{110A5C36-A6EC-4B37-9CA5-0C701D881C91}" destId="{A7D8818E-AC79-41D3-ABAF-8BFB9064810D}" srcOrd="5" destOrd="0" parTransId="{74C41BAD-374B-48E8-BE48-DC634464FCAA}" sibTransId="{0210C8C9-A161-418F-B70C-F329CD439E22}"/>
    <dgm:cxn modelId="{A0986A85-A32C-4120-93E4-D1817E9334B2}" type="presOf" srcId="{FEAA1E48-426D-4BF8-9BB5-32BEA24FBEDB}" destId="{8BD75FEE-C715-4667-B088-F8689C2FAFC9}" srcOrd="0" destOrd="0" presId="urn:microsoft.com/office/officeart/2005/8/layout/default"/>
    <dgm:cxn modelId="{95C9C299-A4A3-4BE4-AE55-8838600225D9}" srcId="{110A5C36-A6EC-4B37-9CA5-0C701D881C91}" destId="{6905BFAF-4816-4EFA-BC29-57E2DFC4E61D}" srcOrd="2" destOrd="0" parTransId="{1E6BE352-A5D1-407C-AEAD-ABB76C913DD2}" sibTransId="{9A066B9A-E8C3-4243-913B-CB4BA85ACF0E}"/>
    <dgm:cxn modelId="{8155859D-17B2-4EE0-9BD8-C55B0CE39DF9}" srcId="{110A5C36-A6EC-4B37-9CA5-0C701D881C91}" destId="{846807B6-914D-4CBF-AADC-F9085F8A5C68}" srcOrd="1" destOrd="0" parTransId="{59CB5840-6A0F-410F-B00E-495642910FBA}" sibTransId="{0FC1265E-4D36-422D-820A-A4D82EDEECCC}"/>
    <dgm:cxn modelId="{F3DECBB9-E8AE-48EA-8033-57B0EA7B93FF}" srcId="{110A5C36-A6EC-4B37-9CA5-0C701D881C91}" destId="{4000C4C3-B22F-450D-8A6D-FD3DE0236741}" srcOrd="0" destOrd="0" parTransId="{CEC2C013-E6AC-408E-AA6B-EFEFC4643141}" sibTransId="{2A8EC6D2-5A64-467D-998E-4DCF705F2EFB}"/>
    <dgm:cxn modelId="{4470C4E8-FB11-4D31-B1D6-5F73DE3D35F9}" srcId="{110A5C36-A6EC-4B37-9CA5-0C701D881C91}" destId="{FEAA1E48-426D-4BF8-9BB5-32BEA24FBEDB}" srcOrd="4" destOrd="0" parTransId="{49ABEDD7-1AC9-455A-8A37-997E6873486A}" sibTransId="{53D2B75B-2346-44B2-8C46-737A2070DB8A}"/>
    <dgm:cxn modelId="{0D05CEB8-3D5B-4CA5-B5DA-7C494901C41F}" type="presParOf" srcId="{B85D04D5-7C06-4319-B41C-2E7201E771D7}" destId="{E12C2855-CA13-4D5F-9034-A0E764DA14D0}" srcOrd="0" destOrd="0" presId="urn:microsoft.com/office/officeart/2005/8/layout/default"/>
    <dgm:cxn modelId="{ECA73BF2-13B5-4552-A1A5-665F28A1F638}" type="presParOf" srcId="{B85D04D5-7C06-4319-B41C-2E7201E771D7}" destId="{7CDE3FCD-C126-4D1C-A07D-3336A6359227}" srcOrd="1" destOrd="0" presId="urn:microsoft.com/office/officeart/2005/8/layout/default"/>
    <dgm:cxn modelId="{13C4B740-F2AA-498E-9905-B2F9DC6F901B}" type="presParOf" srcId="{B85D04D5-7C06-4319-B41C-2E7201E771D7}" destId="{8A14934D-1FC4-4301-8906-7D462FBF53F5}" srcOrd="2" destOrd="0" presId="urn:microsoft.com/office/officeart/2005/8/layout/default"/>
    <dgm:cxn modelId="{3B57B0F3-7293-4CF7-B9A5-E8EC3E1CFFD7}" type="presParOf" srcId="{B85D04D5-7C06-4319-B41C-2E7201E771D7}" destId="{50AF8EAD-2241-42D5-A35F-412B2F0928DC}" srcOrd="3" destOrd="0" presId="urn:microsoft.com/office/officeart/2005/8/layout/default"/>
    <dgm:cxn modelId="{79E6A139-D28A-4A5F-83E4-565E5DF4780F}" type="presParOf" srcId="{B85D04D5-7C06-4319-B41C-2E7201E771D7}" destId="{8876F203-6180-4BAC-BCDB-C7CE72558757}" srcOrd="4" destOrd="0" presId="urn:microsoft.com/office/officeart/2005/8/layout/default"/>
    <dgm:cxn modelId="{78435320-0EAC-45C7-AE08-FF8EC2BBD1E3}" type="presParOf" srcId="{B85D04D5-7C06-4319-B41C-2E7201E771D7}" destId="{FDDBF3E8-8378-44AB-AD35-7270B809739A}" srcOrd="5" destOrd="0" presId="urn:microsoft.com/office/officeart/2005/8/layout/default"/>
    <dgm:cxn modelId="{EC9A6805-B204-4BEB-BC13-D73557454098}" type="presParOf" srcId="{B85D04D5-7C06-4319-B41C-2E7201E771D7}" destId="{45144502-2A97-4A6D-9EB0-BCB46A915385}" srcOrd="6" destOrd="0" presId="urn:microsoft.com/office/officeart/2005/8/layout/default"/>
    <dgm:cxn modelId="{6BE01AE7-125C-47A1-B448-6AD6674546FE}" type="presParOf" srcId="{B85D04D5-7C06-4319-B41C-2E7201E771D7}" destId="{3C0EF4A2-B4A0-4BDF-B9A0-718889CB77E0}" srcOrd="7" destOrd="0" presId="urn:microsoft.com/office/officeart/2005/8/layout/default"/>
    <dgm:cxn modelId="{21140CFC-2734-4BDA-BC6D-3A901B1A8587}" type="presParOf" srcId="{B85D04D5-7C06-4319-B41C-2E7201E771D7}" destId="{8BD75FEE-C715-4667-B088-F8689C2FAFC9}" srcOrd="8" destOrd="0" presId="urn:microsoft.com/office/officeart/2005/8/layout/default"/>
    <dgm:cxn modelId="{21B77F34-673B-4EE9-8FB8-13C9BBC1AD69}" type="presParOf" srcId="{B85D04D5-7C06-4319-B41C-2E7201E771D7}" destId="{F87EE5A4-D422-4638-B319-1F1FCD642EA3}" srcOrd="9" destOrd="0" presId="urn:microsoft.com/office/officeart/2005/8/layout/default"/>
    <dgm:cxn modelId="{C93BB7CB-D708-4B83-8B90-BCD28FEA8EC6}" type="presParOf" srcId="{B85D04D5-7C06-4319-B41C-2E7201E771D7}" destId="{53105DB7-56FA-4EE6-A1A2-55DF8098375E}"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A2ECCA7-E0B8-489F-8D3C-CA05335F79C5}"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US"/>
        </a:p>
      </dgm:t>
    </dgm:pt>
    <dgm:pt modelId="{2405CA99-E86C-408B-B649-3CC5C4DBFB54}">
      <dgm:prSet phldrT="[Text]"/>
      <dgm:spPr>
        <a:solidFill>
          <a:schemeClr val="accent2"/>
        </a:solidFill>
      </dgm:spPr>
      <dgm:t>
        <a:bodyPr/>
        <a:lstStyle/>
        <a:p>
          <a:r>
            <a:rPr lang="en-US" dirty="0"/>
            <a:t>Advocacy</a:t>
          </a:r>
        </a:p>
      </dgm:t>
    </dgm:pt>
    <dgm:pt modelId="{3FA113AD-4E84-4721-90AA-C381FF46BA47}" type="parTrans" cxnId="{3146C4A2-0F35-4F60-A0E2-EC683DBE50CE}">
      <dgm:prSet/>
      <dgm:spPr/>
      <dgm:t>
        <a:bodyPr/>
        <a:lstStyle/>
        <a:p>
          <a:endParaRPr lang="en-US"/>
        </a:p>
      </dgm:t>
    </dgm:pt>
    <dgm:pt modelId="{3F39C559-CBFE-4429-92BE-B7E7E7E3FAEB}" type="sibTrans" cxnId="{3146C4A2-0F35-4F60-A0E2-EC683DBE50CE}">
      <dgm:prSet/>
      <dgm:spPr/>
      <dgm:t>
        <a:bodyPr/>
        <a:lstStyle/>
        <a:p>
          <a:endParaRPr lang="en-US"/>
        </a:p>
      </dgm:t>
    </dgm:pt>
    <dgm:pt modelId="{49B9971C-3CBA-4378-8ECB-57530A486B86}">
      <dgm:prSet phldrT="[Text]"/>
      <dgm:spPr/>
      <dgm:t>
        <a:bodyPr/>
        <a:lstStyle/>
        <a:p>
          <a:r>
            <a:rPr lang="en-US" dirty="0"/>
            <a:t>Capacity Building </a:t>
          </a:r>
        </a:p>
      </dgm:t>
    </dgm:pt>
    <dgm:pt modelId="{46316AE6-4E39-4CE7-9138-F27D25AABE64}" type="parTrans" cxnId="{3B53CA95-EBC4-4F64-8940-69E273AFA553}">
      <dgm:prSet/>
      <dgm:spPr/>
      <dgm:t>
        <a:bodyPr/>
        <a:lstStyle/>
        <a:p>
          <a:endParaRPr lang="en-US"/>
        </a:p>
      </dgm:t>
    </dgm:pt>
    <dgm:pt modelId="{D73E7B5B-8B78-4540-9FD8-95E585C09A3C}" type="sibTrans" cxnId="{3B53CA95-EBC4-4F64-8940-69E273AFA553}">
      <dgm:prSet/>
      <dgm:spPr/>
      <dgm:t>
        <a:bodyPr/>
        <a:lstStyle/>
        <a:p>
          <a:endParaRPr lang="en-US"/>
        </a:p>
      </dgm:t>
    </dgm:pt>
    <dgm:pt modelId="{82ADBCE6-3AAE-414D-81C2-B4B2B31AC245}">
      <dgm:prSet phldrT="[Text]"/>
      <dgm:spPr>
        <a:solidFill>
          <a:schemeClr val="accent4"/>
        </a:solidFill>
      </dgm:spPr>
      <dgm:t>
        <a:bodyPr/>
        <a:lstStyle/>
        <a:p>
          <a:r>
            <a:rPr lang="en-US" dirty="0"/>
            <a:t>Leadership </a:t>
          </a:r>
        </a:p>
      </dgm:t>
    </dgm:pt>
    <dgm:pt modelId="{74A72842-EDFC-40DC-B762-51952F2DF03D}" type="parTrans" cxnId="{B5C08EE4-4D74-4EDC-A9BC-CA9D97AA4182}">
      <dgm:prSet/>
      <dgm:spPr/>
      <dgm:t>
        <a:bodyPr/>
        <a:lstStyle/>
        <a:p>
          <a:endParaRPr lang="en-US"/>
        </a:p>
      </dgm:t>
    </dgm:pt>
    <dgm:pt modelId="{B86CFDCC-5EF5-462B-8A1D-4446EACA374D}" type="sibTrans" cxnId="{B5C08EE4-4D74-4EDC-A9BC-CA9D97AA4182}">
      <dgm:prSet/>
      <dgm:spPr/>
      <dgm:t>
        <a:bodyPr/>
        <a:lstStyle/>
        <a:p>
          <a:endParaRPr lang="en-US"/>
        </a:p>
      </dgm:t>
    </dgm:pt>
    <dgm:pt modelId="{BE0DB577-73F9-4992-B684-6ED5AE1B3990}">
      <dgm:prSet phldrT="[Text]"/>
      <dgm:spPr>
        <a:solidFill>
          <a:schemeClr val="accent6"/>
        </a:solidFill>
      </dgm:spPr>
      <dgm:t>
        <a:bodyPr/>
        <a:lstStyle/>
        <a:p>
          <a:r>
            <a:rPr lang="en-US" dirty="0"/>
            <a:t>System Change</a:t>
          </a:r>
        </a:p>
      </dgm:t>
    </dgm:pt>
    <dgm:pt modelId="{F3FE0635-B4B5-48C9-B8AF-E2335284B41D}" type="parTrans" cxnId="{2AA9E0D1-307F-40D0-AAB0-1134B8D1F8FE}">
      <dgm:prSet/>
      <dgm:spPr/>
      <dgm:t>
        <a:bodyPr/>
        <a:lstStyle/>
        <a:p>
          <a:endParaRPr lang="en-US"/>
        </a:p>
      </dgm:t>
    </dgm:pt>
    <dgm:pt modelId="{A4582940-765C-44BF-AF3E-2C36C07D42DF}" type="sibTrans" cxnId="{2AA9E0D1-307F-40D0-AAB0-1134B8D1F8FE}">
      <dgm:prSet/>
      <dgm:spPr/>
      <dgm:t>
        <a:bodyPr/>
        <a:lstStyle/>
        <a:p>
          <a:endParaRPr lang="en-US"/>
        </a:p>
      </dgm:t>
    </dgm:pt>
    <dgm:pt modelId="{5DDC82ED-6B1E-4465-A96A-74A35774669C}" type="pres">
      <dgm:prSet presAssocID="{EA2ECCA7-E0B8-489F-8D3C-CA05335F79C5}" presName="compositeShape" presStyleCnt="0">
        <dgm:presLayoutVars>
          <dgm:chMax val="9"/>
          <dgm:dir/>
          <dgm:resizeHandles val="exact"/>
        </dgm:presLayoutVars>
      </dgm:prSet>
      <dgm:spPr/>
    </dgm:pt>
    <dgm:pt modelId="{4358A315-D8FF-4637-9719-010D34B9DE02}" type="pres">
      <dgm:prSet presAssocID="{EA2ECCA7-E0B8-489F-8D3C-CA05335F79C5}" presName="triangle1" presStyleLbl="node1" presStyleIdx="0" presStyleCnt="4">
        <dgm:presLayoutVars>
          <dgm:bulletEnabled val="1"/>
        </dgm:presLayoutVars>
      </dgm:prSet>
      <dgm:spPr/>
    </dgm:pt>
    <dgm:pt modelId="{92F1A528-97FC-4753-903E-B9A0A1682165}" type="pres">
      <dgm:prSet presAssocID="{EA2ECCA7-E0B8-489F-8D3C-CA05335F79C5}" presName="triangle2" presStyleLbl="node1" presStyleIdx="1" presStyleCnt="4">
        <dgm:presLayoutVars>
          <dgm:bulletEnabled val="1"/>
        </dgm:presLayoutVars>
      </dgm:prSet>
      <dgm:spPr/>
    </dgm:pt>
    <dgm:pt modelId="{88B1C9F9-A8D8-4FD6-AF95-B8D8CEF5558A}" type="pres">
      <dgm:prSet presAssocID="{EA2ECCA7-E0B8-489F-8D3C-CA05335F79C5}" presName="triangle3" presStyleLbl="node1" presStyleIdx="2" presStyleCnt="4">
        <dgm:presLayoutVars>
          <dgm:bulletEnabled val="1"/>
        </dgm:presLayoutVars>
      </dgm:prSet>
      <dgm:spPr/>
    </dgm:pt>
    <dgm:pt modelId="{4C987E37-4730-43E7-9CCE-35FD4241BF06}" type="pres">
      <dgm:prSet presAssocID="{EA2ECCA7-E0B8-489F-8D3C-CA05335F79C5}" presName="triangle4" presStyleLbl="node1" presStyleIdx="3" presStyleCnt="4">
        <dgm:presLayoutVars>
          <dgm:bulletEnabled val="1"/>
        </dgm:presLayoutVars>
      </dgm:prSet>
      <dgm:spPr/>
    </dgm:pt>
  </dgm:ptLst>
  <dgm:cxnLst>
    <dgm:cxn modelId="{BF9CC652-AFBD-4D56-8728-6DBD869B5321}" type="presOf" srcId="{82ADBCE6-3AAE-414D-81C2-B4B2B31AC245}" destId="{88B1C9F9-A8D8-4FD6-AF95-B8D8CEF5558A}" srcOrd="0" destOrd="0" presId="urn:microsoft.com/office/officeart/2005/8/layout/pyramid4"/>
    <dgm:cxn modelId="{7258B67D-CBF9-4B43-86FB-ED3FC6EA1ED5}" type="presOf" srcId="{BE0DB577-73F9-4992-B684-6ED5AE1B3990}" destId="{4C987E37-4730-43E7-9CCE-35FD4241BF06}" srcOrd="0" destOrd="0" presId="urn:microsoft.com/office/officeart/2005/8/layout/pyramid4"/>
    <dgm:cxn modelId="{417BF192-61F9-4778-8AFF-5E1A213B1BD1}" type="presOf" srcId="{EA2ECCA7-E0B8-489F-8D3C-CA05335F79C5}" destId="{5DDC82ED-6B1E-4465-A96A-74A35774669C}" srcOrd="0" destOrd="0" presId="urn:microsoft.com/office/officeart/2005/8/layout/pyramid4"/>
    <dgm:cxn modelId="{3B53CA95-EBC4-4F64-8940-69E273AFA553}" srcId="{EA2ECCA7-E0B8-489F-8D3C-CA05335F79C5}" destId="{49B9971C-3CBA-4378-8ECB-57530A486B86}" srcOrd="1" destOrd="0" parTransId="{46316AE6-4E39-4CE7-9138-F27D25AABE64}" sibTransId="{D73E7B5B-8B78-4540-9FD8-95E585C09A3C}"/>
    <dgm:cxn modelId="{3146C4A2-0F35-4F60-A0E2-EC683DBE50CE}" srcId="{EA2ECCA7-E0B8-489F-8D3C-CA05335F79C5}" destId="{2405CA99-E86C-408B-B649-3CC5C4DBFB54}" srcOrd="0" destOrd="0" parTransId="{3FA113AD-4E84-4721-90AA-C381FF46BA47}" sibTransId="{3F39C559-CBFE-4429-92BE-B7E7E7E3FAEB}"/>
    <dgm:cxn modelId="{CA1F2BA8-5DCA-4AF6-A4BE-6A172D0555A9}" type="presOf" srcId="{2405CA99-E86C-408B-B649-3CC5C4DBFB54}" destId="{4358A315-D8FF-4637-9719-010D34B9DE02}" srcOrd="0" destOrd="0" presId="urn:microsoft.com/office/officeart/2005/8/layout/pyramid4"/>
    <dgm:cxn modelId="{11E2A5B3-F048-48EB-AEB5-783A5389B740}" type="presOf" srcId="{49B9971C-3CBA-4378-8ECB-57530A486B86}" destId="{92F1A528-97FC-4753-903E-B9A0A1682165}" srcOrd="0" destOrd="0" presId="urn:microsoft.com/office/officeart/2005/8/layout/pyramid4"/>
    <dgm:cxn modelId="{2AA9E0D1-307F-40D0-AAB0-1134B8D1F8FE}" srcId="{EA2ECCA7-E0B8-489F-8D3C-CA05335F79C5}" destId="{BE0DB577-73F9-4992-B684-6ED5AE1B3990}" srcOrd="3" destOrd="0" parTransId="{F3FE0635-B4B5-48C9-B8AF-E2335284B41D}" sibTransId="{A4582940-765C-44BF-AF3E-2C36C07D42DF}"/>
    <dgm:cxn modelId="{B5C08EE4-4D74-4EDC-A9BC-CA9D97AA4182}" srcId="{EA2ECCA7-E0B8-489F-8D3C-CA05335F79C5}" destId="{82ADBCE6-3AAE-414D-81C2-B4B2B31AC245}" srcOrd="2" destOrd="0" parTransId="{74A72842-EDFC-40DC-B762-51952F2DF03D}" sibTransId="{B86CFDCC-5EF5-462B-8A1D-4446EACA374D}"/>
    <dgm:cxn modelId="{F7D39511-1DFF-4D5A-BF39-D8225012C2A1}" type="presParOf" srcId="{5DDC82ED-6B1E-4465-A96A-74A35774669C}" destId="{4358A315-D8FF-4637-9719-010D34B9DE02}" srcOrd="0" destOrd="0" presId="urn:microsoft.com/office/officeart/2005/8/layout/pyramid4"/>
    <dgm:cxn modelId="{71252419-6C66-4A58-A075-AE74C4059385}" type="presParOf" srcId="{5DDC82ED-6B1E-4465-A96A-74A35774669C}" destId="{92F1A528-97FC-4753-903E-B9A0A1682165}" srcOrd="1" destOrd="0" presId="urn:microsoft.com/office/officeart/2005/8/layout/pyramid4"/>
    <dgm:cxn modelId="{B2EB1264-44BF-43F3-881E-9E0FB4E96486}" type="presParOf" srcId="{5DDC82ED-6B1E-4465-A96A-74A35774669C}" destId="{88B1C9F9-A8D8-4FD6-AF95-B8D8CEF5558A}" srcOrd="2" destOrd="0" presId="urn:microsoft.com/office/officeart/2005/8/layout/pyramid4"/>
    <dgm:cxn modelId="{A7F75EBB-37E9-46AF-8F97-FE629060B429}" type="presParOf" srcId="{5DDC82ED-6B1E-4465-A96A-74A35774669C}" destId="{4C987E37-4730-43E7-9CCE-35FD4241BF06}" srcOrd="3" destOrd="0" presId="urn:microsoft.com/office/officeart/2005/8/layout/pyramid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3C06F8C-5E9C-498D-9F73-37339653D12C}" type="doc">
      <dgm:prSet loTypeId="urn:microsoft.com/office/officeart/2005/8/layout/funnel1" loCatId="process" qsTypeId="urn:microsoft.com/office/officeart/2005/8/quickstyle/simple1" qsCatId="simple" csTypeId="urn:microsoft.com/office/officeart/2005/8/colors/colorful5" csCatId="colorful" phldr="1"/>
      <dgm:spPr/>
      <dgm:t>
        <a:bodyPr/>
        <a:lstStyle/>
        <a:p>
          <a:endParaRPr lang="en-US"/>
        </a:p>
      </dgm:t>
    </dgm:pt>
    <dgm:pt modelId="{83E74A10-CEA8-4750-808D-BC3BA9949C3B}">
      <dgm:prSet phldrT="[Text]"/>
      <dgm:spPr/>
      <dgm:t>
        <a:bodyPr/>
        <a:lstStyle/>
        <a:p>
          <a:r>
            <a:rPr lang="en-US" dirty="0">
              <a:latin typeface="Verdana" panose="020B0604030504040204" pitchFamily="34" charset="0"/>
              <a:ea typeface="Verdana" panose="020B0604030504040204" pitchFamily="34" charset="0"/>
            </a:rPr>
            <a:t>Data</a:t>
          </a:r>
        </a:p>
      </dgm:t>
    </dgm:pt>
    <dgm:pt modelId="{0FD322BB-4395-4A67-B001-BAA4E2A1020A}" type="parTrans" cxnId="{9DDEE820-1CD4-44C5-96E4-3725EFD5B5B9}">
      <dgm:prSet/>
      <dgm:spPr/>
      <dgm:t>
        <a:bodyPr/>
        <a:lstStyle/>
        <a:p>
          <a:endParaRPr lang="en-US">
            <a:latin typeface="Verdana" panose="020B0604030504040204" pitchFamily="34" charset="0"/>
            <a:ea typeface="Verdana" panose="020B0604030504040204" pitchFamily="34" charset="0"/>
          </a:endParaRPr>
        </a:p>
      </dgm:t>
    </dgm:pt>
    <dgm:pt modelId="{8E38E246-9B7E-4477-A573-724C2C58832B}" type="sibTrans" cxnId="{9DDEE820-1CD4-44C5-96E4-3725EFD5B5B9}">
      <dgm:prSet/>
      <dgm:spPr/>
      <dgm:t>
        <a:bodyPr/>
        <a:lstStyle/>
        <a:p>
          <a:endParaRPr lang="en-US">
            <a:latin typeface="Verdana" panose="020B0604030504040204" pitchFamily="34" charset="0"/>
            <a:ea typeface="Verdana" panose="020B0604030504040204" pitchFamily="34" charset="0"/>
          </a:endParaRPr>
        </a:p>
      </dgm:t>
    </dgm:pt>
    <dgm:pt modelId="{4C90B27D-A91C-4749-BDB6-F637DC258F17}">
      <dgm:prSet phldrT="[Text]"/>
      <dgm:spPr/>
      <dgm:t>
        <a:bodyPr/>
        <a:lstStyle/>
        <a:p>
          <a:r>
            <a:rPr lang="en-US" dirty="0">
              <a:latin typeface="Verdana" panose="020B0604030504040204" pitchFamily="34" charset="0"/>
              <a:ea typeface="Verdana" panose="020B0604030504040204" pitchFamily="34" charset="0"/>
            </a:rPr>
            <a:t>Public Input</a:t>
          </a:r>
        </a:p>
      </dgm:t>
    </dgm:pt>
    <dgm:pt modelId="{957731CD-8289-4C94-AB34-D73313B15682}" type="parTrans" cxnId="{7D5E0432-35B3-4658-8454-F755BE3F4B52}">
      <dgm:prSet/>
      <dgm:spPr/>
      <dgm:t>
        <a:bodyPr/>
        <a:lstStyle/>
        <a:p>
          <a:endParaRPr lang="en-US">
            <a:latin typeface="Verdana" panose="020B0604030504040204" pitchFamily="34" charset="0"/>
            <a:ea typeface="Verdana" panose="020B0604030504040204" pitchFamily="34" charset="0"/>
          </a:endParaRPr>
        </a:p>
      </dgm:t>
    </dgm:pt>
    <dgm:pt modelId="{BBBE1B4C-E74C-4459-A703-330C080984F3}" type="sibTrans" cxnId="{7D5E0432-35B3-4658-8454-F755BE3F4B52}">
      <dgm:prSet/>
      <dgm:spPr/>
      <dgm:t>
        <a:bodyPr/>
        <a:lstStyle/>
        <a:p>
          <a:endParaRPr lang="en-US">
            <a:latin typeface="Verdana" panose="020B0604030504040204" pitchFamily="34" charset="0"/>
            <a:ea typeface="Verdana" panose="020B0604030504040204" pitchFamily="34" charset="0"/>
          </a:endParaRPr>
        </a:p>
      </dgm:t>
    </dgm:pt>
    <dgm:pt modelId="{60D4EBE3-DB15-463B-9C3E-4F18466D85EB}">
      <dgm:prSet phldrT="[Text]"/>
      <dgm:spPr/>
      <dgm:t>
        <a:bodyPr/>
        <a:lstStyle/>
        <a:p>
          <a:r>
            <a:rPr lang="en-US" dirty="0">
              <a:latin typeface="Verdana" panose="020B0604030504040204" pitchFamily="34" charset="0"/>
              <a:ea typeface="Verdana" panose="020B0604030504040204" pitchFamily="34" charset="0"/>
            </a:rPr>
            <a:t>Unmet Needs</a:t>
          </a:r>
        </a:p>
      </dgm:t>
    </dgm:pt>
    <dgm:pt modelId="{BD705E69-9D2E-4D1D-8E61-D90CCF317591}" type="parTrans" cxnId="{0190D954-66FB-4F61-8ACE-80C88544D7E3}">
      <dgm:prSet/>
      <dgm:spPr/>
      <dgm:t>
        <a:bodyPr/>
        <a:lstStyle/>
        <a:p>
          <a:endParaRPr lang="en-US">
            <a:latin typeface="Verdana" panose="020B0604030504040204" pitchFamily="34" charset="0"/>
            <a:ea typeface="Verdana" panose="020B0604030504040204" pitchFamily="34" charset="0"/>
          </a:endParaRPr>
        </a:p>
      </dgm:t>
    </dgm:pt>
    <dgm:pt modelId="{C6EA048E-BA0B-47AC-9BAA-41765BA2698A}" type="sibTrans" cxnId="{0190D954-66FB-4F61-8ACE-80C88544D7E3}">
      <dgm:prSet/>
      <dgm:spPr/>
      <dgm:t>
        <a:bodyPr/>
        <a:lstStyle/>
        <a:p>
          <a:endParaRPr lang="en-US">
            <a:latin typeface="Verdana" panose="020B0604030504040204" pitchFamily="34" charset="0"/>
            <a:ea typeface="Verdana" panose="020B0604030504040204" pitchFamily="34" charset="0"/>
          </a:endParaRPr>
        </a:p>
      </dgm:t>
    </dgm:pt>
    <dgm:pt modelId="{15A73D73-1B4D-4B96-8C00-F15418232EC7}">
      <dgm:prSet phldrT="[Text]"/>
      <dgm:spPr/>
      <dgm:t>
        <a:bodyPr/>
        <a:lstStyle/>
        <a:p>
          <a:r>
            <a:rPr lang="en-US" dirty="0">
              <a:latin typeface="Verdana" panose="020B0604030504040204" pitchFamily="34" charset="0"/>
              <a:ea typeface="Verdana" panose="020B0604030504040204" pitchFamily="34" charset="0"/>
            </a:rPr>
            <a:t>State Plan</a:t>
          </a:r>
        </a:p>
      </dgm:t>
    </dgm:pt>
    <dgm:pt modelId="{9D8AD395-F976-4014-910C-FF5914CE6981}" type="parTrans" cxnId="{41089B8C-6F50-4661-B1FF-2B11A10236E9}">
      <dgm:prSet/>
      <dgm:spPr/>
      <dgm:t>
        <a:bodyPr/>
        <a:lstStyle/>
        <a:p>
          <a:endParaRPr lang="en-US">
            <a:latin typeface="Verdana" panose="020B0604030504040204" pitchFamily="34" charset="0"/>
            <a:ea typeface="Verdana" panose="020B0604030504040204" pitchFamily="34" charset="0"/>
          </a:endParaRPr>
        </a:p>
      </dgm:t>
    </dgm:pt>
    <dgm:pt modelId="{8B7497BF-470F-4C63-A9A6-66EBD760DEC8}" type="sibTrans" cxnId="{41089B8C-6F50-4661-B1FF-2B11A10236E9}">
      <dgm:prSet/>
      <dgm:spPr/>
      <dgm:t>
        <a:bodyPr/>
        <a:lstStyle/>
        <a:p>
          <a:endParaRPr lang="en-US">
            <a:latin typeface="Verdana" panose="020B0604030504040204" pitchFamily="34" charset="0"/>
            <a:ea typeface="Verdana" panose="020B0604030504040204" pitchFamily="34" charset="0"/>
          </a:endParaRPr>
        </a:p>
      </dgm:t>
    </dgm:pt>
    <dgm:pt modelId="{1E112DFE-1DD9-4251-BDEF-14005F584F16}" type="pres">
      <dgm:prSet presAssocID="{A3C06F8C-5E9C-498D-9F73-37339653D12C}" presName="Name0" presStyleCnt="0">
        <dgm:presLayoutVars>
          <dgm:chMax val="4"/>
          <dgm:resizeHandles val="exact"/>
        </dgm:presLayoutVars>
      </dgm:prSet>
      <dgm:spPr/>
    </dgm:pt>
    <dgm:pt modelId="{BA2593E0-4F08-48E8-AF75-12C149D11897}" type="pres">
      <dgm:prSet presAssocID="{A3C06F8C-5E9C-498D-9F73-37339653D12C}" presName="ellipse" presStyleLbl="trBgShp" presStyleIdx="0" presStyleCnt="1"/>
      <dgm:spPr/>
    </dgm:pt>
    <dgm:pt modelId="{5E3ADA8A-1439-4B9E-A557-876CB8B32C42}" type="pres">
      <dgm:prSet presAssocID="{A3C06F8C-5E9C-498D-9F73-37339653D12C}" presName="arrow1" presStyleLbl="fgShp" presStyleIdx="0" presStyleCnt="1"/>
      <dgm:spPr/>
    </dgm:pt>
    <dgm:pt modelId="{F5C1E392-EE7D-4C77-AC52-EC5C5C714DD7}" type="pres">
      <dgm:prSet presAssocID="{A3C06F8C-5E9C-498D-9F73-37339653D12C}" presName="rectangle" presStyleLbl="revTx" presStyleIdx="0" presStyleCnt="1">
        <dgm:presLayoutVars>
          <dgm:bulletEnabled val="1"/>
        </dgm:presLayoutVars>
      </dgm:prSet>
      <dgm:spPr/>
    </dgm:pt>
    <dgm:pt modelId="{AEFA5D78-AD0D-4408-BC29-F1C912D35E20}" type="pres">
      <dgm:prSet presAssocID="{4C90B27D-A91C-4749-BDB6-F637DC258F17}" presName="item1" presStyleLbl="node1" presStyleIdx="0" presStyleCnt="3">
        <dgm:presLayoutVars>
          <dgm:bulletEnabled val="1"/>
        </dgm:presLayoutVars>
      </dgm:prSet>
      <dgm:spPr/>
    </dgm:pt>
    <dgm:pt modelId="{8DC06832-9EAA-452F-9D50-39B97620F432}" type="pres">
      <dgm:prSet presAssocID="{60D4EBE3-DB15-463B-9C3E-4F18466D85EB}" presName="item2" presStyleLbl="node1" presStyleIdx="1" presStyleCnt="3">
        <dgm:presLayoutVars>
          <dgm:bulletEnabled val="1"/>
        </dgm:presLayoutVars>
      </dgm:prSet>
      <dgm:spPr/>
    </dgm:pt>
    <dgm:pt modelId="{592B8CC3-3207-47F1-9BC5-D3FBD31E6BDE}" type="pres">
      <dgm:prSet presAssocID="{15A73D73-1B4D-4B96-8C00-F15418232EC7}" presName="item3" presStyleLbl="node1" presStyleIdx="2" presStyleCnt="3">
        <dgm:presLayoutVars>
          <dgm:bulletEnabled val="1"/>
        </dgm:presLayoutVars>
      </dgm:prSet>
      <dgm:spPr/>
    </dgm:pt>
    <dgm:pt modelId="{CA39036E-297C-4C34-B831-2C0C3DB5034B}" type="pres">
      <dgm:prSet presAssocID="{A3C06F8C-5E9C-498D-9F73-37339653D12C}" presName="funnel" presStyleLbl="trAlignAcc1" presStyleIdx="0" presStyleCnt="1" custScaleX="106149" custScaleY="122003" custLinFactNeighborX="0" custLinFactNeighborY="-1022"/>
      <dgm:spPr/>
    </dgm:pt>
  </dgm:ptLst>
  <dgm:cxnLst>
    <dgm:cxn modelId="{D6363105-6DA2-410F-855F-CBA64363FB43}" type="presOf" srcId="{60D4EBE3-DB15-463B-9C3E-4F18466D85EB}" destId="{AEFA5D78-AD0D-4408-BC29-F1C912D35E20}" srcOrd="0" destOrd="0" presId="urn:microsoft.com/office/officeart/2005/8/layout/funnel1"/>
    <dgm:cxn modelId="{9DDEE820-1CD4-44C5-96E4-3725EFD5B5B9}" srcId="{A3C06F8C-5E9C-498D-9F73-37339653D12C}" destId="{83E74A10-CEA8-4750-808D-BC3BA9949C3B}" srcOrd="0" destOrd="0" parTransId="{0FD322BB-4395-4A67-B001-BAA4E2A1020A}" sibTransId="{8E38E246-9B7E-4477-A573-724C2C58832B}"/>
    <dgm:cxn modelId="{7D5E0432-35B3-4658-8454-F755BE3F4B52}" srcId="{A3C06F8C-5E9C-498D-9F73-37339653D12C}" destId="{4C90B27D-A91C-4749-BDB6-F637DC258F17}" srcOrd="1" destOrd="0" parTransId="{957731CD-8289-4C94-AB34-D73313B15682}" sibTransId="{BBBE1B4C-E74C-4459-A703-330C080984F3}"/>
    <dgm:cxn modelId="{7EC7E566-7137-47FF-B796-097ED90F6393}" type="presOf" srcId="{83E74A10-CEA8-4750-808D-BC3BA9949C3B}" destId="{592B8CC3-3207-47F1-9BC5-D3FBD31E6BDE}" srcOrd="0" destOrd="0" presId="urn:microsoft.com/office/officeart/2005/8/layout/funnel1"/>
    <dgm:cxn modelId="{0190D954-66FB-4F61-8ACE-80C88544D7E3}" srcId="{A3C06F8C-5E9C-498D-9F73-37339653D12C}" destId="{60D4EBE3-DB15-463B-9C3E-4F18466D85EB}" srcOrd="2" destOrd="0" parTransId="{BD705E69-9D2E-4D1D-8E61-D90CCF317591}" sibTransId="{C6EA048E-BA0B-47AC-9BAA-41765BA2698A}"/>
    <dgm:cxn modelId="{41089B8C-6F50-4661-B1FF-2B11A10236E9}" srcId="{A3C06F8C-5E9C-498D-9F73-37339653D12C}" destId="{15A73D73-1B4D-4B96-8C00-F15418232EC7}" srcOrd="3" destOrd="0" parTransId="{9D8AD395-F976-4014-910C-FF5914CE6981}" sibTransId="{8B7497BF-470F-4C63-A9A6-66EBD760DEC8}"/>
    <dgm:cxn modelId="{38DE7798-1551-4329-AA09-570EA6A3284E}" type="presOf" srcId="{15A73D73-1B4D-4B96-8C00-F15418232EC7}" destId="{F5C1E392-EE7D-4C77-AC52-EC5C5C714DD7}" srcOrd="0" destOrd="0" presId="urn:microsoft.com/office/officeart/2005/8/layout/funnel1"/>
    <dgm:cxn modelId="{165480B2-EBA9-4D05-8157-6CE3F9C6F6F9}" type="presOf" srcId="{4C90B27D-A91C-4749-BDB6-F637DC258F17}" destId="{8DC06832-9EAA-452F-9D50-39B97620F432}" srcOrd="0" destOrd="0" presId="urn:microsoft.com/office/officeart/2005/8/layout/funnel1"/>
    <dgm:cxn modelId="{B73EBECE-1ED5-4B0B-B34E-A45CB355BA2B}" type="presOf" srcId="{A3C06F8C-5E9C-498D-9F73-37339653D12C}" destId="{1E112DFE-1DD9-4251-BDEF-14005F584F16}" srcOrd="0" destOrd="0" presId="urn:microsoft.com/office/officeart/2005/8/layout/funnel1"/>
    <dgm:cxn modelId="{04C35B41-C0F3-426F-8695-B7AFFFB69086}" type="presParOf" srcId="{1E112DFE-1DD9-4251-BDEF-14005F584F16}" destId="{BA2593E0-4F08-48E8-AF75-12C149D11897}" srcOrd="0" destOrd="0" presId="urn:microsoft.com/office/officeart/2005/8/layout/funnel1"/>
    <dgm:cxn modelId="{8BC53C3C-18C9-453D-A336-93CC68BAD852}" type="presParOf" srcId="{1E112DFE-1DD9-4251-BDEF-14005F584F16}" destId="{5E3ADA8A-1439-4B9E-A557-876CB8B32C42}" srcOrd="1" destOrd="0" presId="urn:microsoft.com/office/officeart/2005/8/layout/funnel1"/>
    <dgm:cxn modelId="{C39AC895-09FE-40B6-8163-60F8E29A876A}" type="presParOf" srcId="{1E112DFE-1DD9-4251-BDEF-14005F584F16}" destId="{F5C1E392-EE7D-4C77-AC52-EC5C5C714DD7}" srcOrd="2" destOrd="0" presId="urn:microsoft.com/office/officeart/2005/8/layout/funnel1"/>
    <dgm:cxn modelId="{50376E8C-8EE5-4067-AC1E-4A076B71C27D}" type="presParOf" srcId="{1E112DFE-1DD9-4251-BDEF-14005F584F16}" destId="{AEFA5D78-AD0D-4408-BC29-F1C912D35E20}" srcOrd="3" destOrd="0" presId="urn:microsoft.com/office/officeart/2005/8/layout/funnel1"/>
    <dgm:cxn modelId="{0E500DF3-9AE5-4AB9-9A7A-83173D132E9C}" type="presParOf" srcId="{1E112DFE-1DD9-4251-BDEF-14005F584F16}" destId="{8DC06832-9EAA-452F-9D50-39B97620F432}" srcOrd="4" destOrd="0" presId="urn:microsoft.com/office/officeart/2005/8/layout/funnel1"/>
    <dgm:cxn modelId="{7EC47535-4085-46BF-BEDD-BF07F90D339B}" type="presParOf" srcId="{1E112DFE-1DD9-4251-BDEF-14005F584F16}" destId="{592B8CC3-3207-47F1-9BC5-D3FBD31E6BDE}" srcOrd="5" destOrd="0" presId="urn:microsoft.com/office/officeart/2005/8/layout/funnel1"/>
    <dgm:cxn modelId="{3F18E232-895E-4C5A-81D9-79ADC4E08E65}" type="presParOf" srcId="{1E112DFE-1DD9-4251-BDEF-14005F584F16}" destId="{CA39036E-297C-4C34-B831-2C0C3DB5034B}"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C71F0B-D5DE-46FF-A24A-F189BD53B6D4}">
      <dsp:nvSpPr>
        <dsp:cNvPr id="0" name=""/>
        <dsp:cNvSpPr/>
      </dsp:nvSpPr>
      <dsp:spPr>
        <a:xfrm>
          <a:off x="-4498830" y="-689888"/>
          <a:ext cx="5359362" cy="5359362"/>
        </a:xfrm>
        <a:prstGeom prst="blockArc">
          <a:avLst>
            <a:gd name="adj1" fmla="val 18900000"/>
            <a:gd name="adj2" fmla="val 2700000"/>
            <a:gd name="adj3" fmla="val 403"/>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31B93E9-0A54-4493-8A4D-02DF87C50238}">
      <dsp:nvSpPr>
        <dsp:cNvPr id="0" name=""/>
        <dsp:cNvSpPr/>
      </dsp:nvSpPr>
      <dsp:spPr>
        <a:xfrm>
          <a:off x="553431" y="397958"/>
          <a:ext cx="4670781" cy="79591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31759"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1" kern="1200" dirty="0"/>
            <a:t>Goal 1: Self-Determination, Advocacy, and Leadership</a:t>
          </a:r>
          <a:endParaRPr lang="en-US" sz="2400" kern="1200" dirty="0"/>
        </a:p>
      </dsp:txBody>
      <dsp:txXfrm>
        <a:off x="553431" y="397958"/>
        <a:ext cx="4670781" cy="795917"/>
      </dsp:txXfrm>
    </dsp:sp>
    <dsp:sp modelId="{BF6E1956-02C3-47AD-B6C6-871715E030AA}">
      <dsp:nvSpPr>
        <dsp:cNvPr id="0" name=""/>
        <dsp:cNvSpPr/>
      </dsp:nvSpPr>
      <dsp:spPr>
        <a:xfrm>
          <a:off x="55983" y="298468"/>
          <a:ext cx="994896" cy="994896"/>
        </a:xfrm>
        <a:prstGeom prst="ellipse">
          <a:avLst/>
        </a:prstGeom>
        <a:solidFill>
          <a:schemeClr val="accent5">
            <a:lumMod val="20000"/>
            <a:lumOff val="8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18456BE8-5BFC-44BA-9561-3822176973E4}">
      <dsp:nvSpPr>
        <dsp:cNvPr id="0" name=""/>
        <dsp:cNvSpPr/>
      </dsp:nvSpPr>
      <dsp:spPr>
        <a:xfrm>
          <a:off x="842747" y="1591834"/>
          <a:ext cx="4381465" cy="795917"/>
        </a:xfrm>
        <a:prstGeom prst="rect">
          <a:avLst/>
        </a:prstGeom>
        <a:solidFill>
          <a:schemeClr val="accent6"/>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31759"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1" kern="1200" dirty="0"/>
            <a:t>Goal 2: Employment</a:t>
          </a:r>
          <a:endParaRPr lang="en-US" sz="2400" kern="1200" dirty="0"/>
        </a:p>
      </dsp:txBody>
      <dsp:txXfrm>
        <a:off x="842747" y="1591834"/>
        <a:ext cx="4381465" cy="795917"/>
      </dsp:txXfrm>
    </dsp:sp>
    <dsp:sp modelId="{B0CF4840-4C9F-48C6-8195-5DE777F8DDB2}">
      <dsp:nvSpPr>
        <dsp:cNvPr id="0" name=""/>
        <dsp:cNvSpPr/>
      </dsp:nvSpPr>
      <dsp:spPr>
        <a:xfrm>
          <a:off x="345299" y="1492344"/>
          <a:ext cx="994896" cy="994896"/>
        </a:xfrm>
        <a:prstGeom prst="ellipse">
          <a:avLst/>
        </a:prstGeom>
        <a:solidFill>
          <a:schemeClr val="accent6">
            <a:lumMod val="20000"/>
            <a:lumOff val="8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79A017C7-B093-4DF4-921F-14BA479350A8}">
      <dsp:nvSpPr>
        <dsp:cNvPr id="0" name=""/>
        <dsp:cNvSpPr/>
      </dsp:nvSpPr>
      <dsp:spPr>
        <a:xfrm>
          <a:off x="553431" y="2785709"/>
          <a:ext cx="4670781" cy="795917"/>
        </a:xfrm>
        <a:prstGeom prst="rect">
          <a:avLst/>
        </a:prstGeom>
        <a:solidFill>
          <a:schemeClr val="accent2"/>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31759"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1" kern="1200" dirty="0"/>
            <a:t>Goal 3: Community Living </a:t>
          </a:r>
        </a:p>
      </dsp:txBody>
      <dsp:txXfrm>
        <a:off x="553431" y="2785709"/>
        <a:ext cx="4670781" cy="795917"/>
      </dsp:txXfrm>
    </dsp:sp>
    <dsp:sp modelId="{B9E3E9E7-6B5D-41F4-9EC3-31A2FAAB3073}">
      <dsp:nvSpPr>
        <dsp:cNvPr id="0" name=""/>
        <dsp:cNvSpPr/>
      </dsp:nvSpPr>
      <dsp:spPr>
        <a:xfrm>
          <a:off x="55983" y="2686219"/>
          <a:ext cx="994896" cy="994896"/>
        </a:xfrm>
        <a:prstGeom prst="ellipse">
          <a:avLst/>
        </a:prstGeom>
        <a:solidFill>
          <a:schemeClr val="accent2">
            <a:lumMod val="40000"/>
            <a:lumOff val="6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EE1D3D-837C-4382-8BC2-F8FDA12570A8}">
      <dsp:nvSpPr>
        <dsp:cNvPr id="0" name=""/>
        <dsp:cNvSpPr/>
      </dsp:nvSpPr>
      <dsp:spPr>
        <a:xfrm>
          <a:off x="0" y="265"/>
          <a:ext cx="9061554"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6A82BF4-0913-4DE3-866D-8E00AAF44DE3}">
      <dsp:nvSpPr>
        <dsp:cNvPr id="0" name=""/>
        <dsp:cNvSpPr/>
      </dsp:nvSpPr>
      <dsp:spPr>
        <a:xfrm>
          <a:off x="0" y="265"/>
          <a:ext cx="9052704" cy="13310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t>Goal 1  - </a:t>
          </a:r>
          <a:r>
            <a:rPr lang="en-US" sz="1800" b="0" i="0" kern="1200" dirty="0"/>
            <a:t>By September 2026, people with developmental disabilities and their families in DC, including those with diverse cultural identities, will have increased their a) knowledge of and skills in self-determination, advocacy, and leadership, and b) capacity to educate and inform policymakers to promote equity and inclusion. </a:t>
          </a:r>
          <a:endParaRPr lang="en-US" sz="1800" b="0" kern="1200" dirty="0"/>
        </a:p>
      </dsp:txBody>
      <dsp:txXfrm>
        <a:off x="0" y="265"/>
        <a:ext cx="9052704" cy="1331001"/>
      </dsp:txXfrm>
    </dsp:sp>
    <dsp:sp modelId="{E503BD8D-CE19-47A1-A2B0-5A346CB6E6C0}">
      <dsp:nvSpPr>
        <dsp:cNvPr id="0" name=""/>
        <dsp:cNvSpPr/>
      </dsp:nvSpPr>
      <dsp:spPr>
        <a:xfrm>
          <a:off x="0" y="1331267"/>
          <a:ext cx="9061554"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0262FA8F-FA35-47AE-B4DB-BC6636BC12D2}">
      <dsp:nvSpPr>
        <dsp:cNvPr id="0" name=""/>
        <dsp:cNvSpPr/>
      </dsp:nvSpPr>
      <dsp:spPr>
        <a:xfrm>
          <a:off x="0" y="1331267"/>
          <a:ext cx="9052704" cy="17257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t>Goal 2 </a:t>
          </a:r>
          <a:r>
            <a:rPr lang="en-US" sz="1600" b="0" kern="1200" dirty="0"/>
            <a:t>- </a:t>
          </a:r>
          <a:r>
            <a:rPr lang="en-US" sz="1800" b="0" i="0" kern="1200" dirty="0"/>
            <a:t>By September 2026, the DDC will have collaborated with employment focused partners in systems change efforts to promote equal employment opportunities for people with DD through: a) supporting and educating communities about competitive, integrated employment; b) building public awareness among communities and employers about the benefits of employment of people with disabilities; and c) supporting efforts to increase inclusive work environments and more competitive, integrated employment opportunities.</a:t>
          </a:r>
          <a:endParaRPr lang="en-US" sz="1800" b="0" kern="1200" dirty="0"/>
        </a:p>
      </dsp:txBody>
      <dsp:txXfrm>
        <a:off x="0" y="1331267"/>
        <a:ext cx="9052704" cy="1725742"/>
      </dsp:txXfrm>
    </dsp:sp>
    <dsp:sp modelId="{BF6B959A-F4E0-414D-B26E-5C0960F19B35}">
      <dsp:nvSpPr>
        <dsp:cNvPr id="0" name=""/>
        <dsp:cNvSpPr/>
      </dsp:nvSpPr>
      <dsp:spPr>
        <a:xfrm>
          <a:off x="0" y="3057009"/>
          <a:ext cx="9061554"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D22D7A39-E888-447F-A5F9-AAB63430F074}">
      <dsp:nvSpPr>
        <dsp:cNvPr id="0" name=""/>
        <dsp:cNvSpPr/>
      </dsp:nvSpPr>
      <dsp:spPr>
        <a:xfrm>
          <a:off x="0" y="3057009"/>
          <a:ext cx="9061554" cy="83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t>Goal 3 </a:t>
          </a:r>
          <a:r>
            <a:rPr lang="en-US" sz="1800" b="0" kern="1200" dirty="0"/>
            <a:t>-</a:t>
          </a:r>
          <a:r>
            <a:rPr lang="en-US" sz="1800" b="1" kern="1200" dirty="0"/>
            <a:t> </a:t>
          </a:r>
          <a:r>
            <a:rPr lang="en-US" sz="1800" b="0" i="0" kern="1200" dirty="0"/>
            <a:t>By September 2026, people with DD and their families, with diverse cultural identities, will have the skills, resources, and supports that they need to thrive in their communities.</a:t>
          </a:r>
          <a:endParaRPr lang="en-US" sz="1800" b="1" kern="1200" dirty="0"/>
        </a:p>
      </dsp:txBody>
      <dsp:txXfrm>
        <a:off x="0" y="3057009"/>
        <a:ext cx="9061554" cy="8348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2C2855-CA13-4D5F-9034-A0E764DA14D0}">
      <dsp:nvSpPr>
        <dsp:cNvPr id="0" name=""/>
        <dsp:cNvSpPr/>
      </dsp:nvSpPr>
      <dsp:spPr>
        <a:xfrm>
          <a:off x="902009" y="0"/>
          <a:ext cx="2792932" cy="1583983"/>
        </a:xfrm>
        <a:prstGeom prst="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Quality Assurances</a:t>
          </a:r>
        </a:p>
        <a:p>
          <a:pPr marL="0" lvl="0" indent="0" algn="ctr" defTabSz="1111250">
            <a:lnSpc>
              <a:spcPct val="90000"/>
            </a:lnSpc>
            <a:spcBef>
              <a:spcPct val="0"/>
            </a:spcBef>
            <a:spcAft>
              <a:spcPct val="35000"/>
            </a:spcAft>
            <a:buNone/>
          </a:pPr>
          <a:r>
            <a:rPr lang="en-US" sz="1600" b="0" kern="1200" dirty="0">
              <a:latin typeface="Verdana"/>
              <a:ea typeface="Verdana"/>
              <a:cs typeface="Verdana"/>
              <a:sym typeface="Verdana"/>
            </a:rPr>
            <a:t>Advocacy, Leadership</a:t>
          </a:r>
          <a:endParaRPr lang="en-US" sz="1600" b="0" kern="1200" dirty="0"/>
        </a:p>
      </dsp:txBody>
      <dsp:txXfrm>
        <a:off x="902009" y="0"/>
        <a:ext cx="2792932" cy="1583983"/>
      </dsp:txXfrm>
    </dsp:sp>
    <dsp:sp modelId="{8A14934D-1FC4-4301-8906-7D462FBF53F5}">
      <dsp:nvSpPr>
        <dsp:cNvPr id="0" name=""/>
        <dsp:cNvSpPr/>
      </dsp:nvSpPr>
      <dsp:spPr>
        <a:xfrm>
          <a:off x="3876441" y="2859"/>
          <a:ext cx="2639972" cy="1583983"/>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Employment</a:t>
          </a:r>
        </a:p>
      </dsp:txBody>
      <dsp:txXfrm>
        <a:off x="3876441" y="2859"/>
        <a:ext cx="2639972" cy="1583983"/>
      </dsp:txXfrm>
    </dsp:sp>
    <dsp:sp modelId="{8876F203-6180-4BAC-BCDB-C7CE72558757}">
      <dsp:nvSpPr>
        <dsp:cNvPr id="0" name=""/>
        <dsp:cNvSpPr/>
      </dsp:nvSpPr>
      <dsp:spPr>
        <a:xfrm>
          <a:off x="6780411" y="2859"/>
          <a:ext cx="2639972" cy="1583983"/>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Community Living </a:t>
          </a:r>
        </a:p>
      </dsp:txBody>
      <dsp:txXfrm>
        <a:off x="6780411" y="2859"/>
        <a:ext cx="2639972" cy="1583983"/>
      </dsp:txXfrm>
    </dsp:sp>
    <dsp:sp modelId="{45144502-2A97-4A6D-9EB0-BCB46A915385}">
      <dsp:nvSpPr>
        <dsp:cNvPr id="0" name=""/>
        <dsp:cNvSpPr/>
      </dsp:nvSpPr>
      <dsp:spPr>
        <a:xfrm>
          <a:off x="895990" y="1850840"/>
          <a:ext cx="2639972" cy="1583983"/>
        </a:xfrm>
        <a:prstGeom prst="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Education</a:t>
          </a:r>
        </a:p>
      </dsp:txBody>
      <dsp:txXfrm>
        <a:off x="895990" y="1850840"/>
        <a:ext cx="2639972" cy="1583983"/>
      </dsp:txXfrm>
    </dsp:sp>
    <dsp:sp modelId="{8BD75FEE-C715-4667-B088-F8689C2FAFC9}">
      <dsp:nvSpPr>
        <dsp:cNvPr id="0" name=""/>
        <dsp:cNvSpPr/>
      </dsp:nvSpPr>
      <dsp:spPr>
        <a:xfrm>
          <a:off x="3845183" y="1839166"/>
          <a:ext cx="2639972" cy="1583983"/>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Housing</a:t>
          </a:r>
        </a:p>
      </dsp:txBody>
      <dsp:txXfrm>
        <a:off x="3845183" y="1839166"/>
        <a:ext cx="2639972" cy="1583983"/>
      </dsp:txXfrm>
    </dsp:sp>
    <dsp:sp modelId="{53105DB7-56FA-4EE6-A1A2-55DF8098375E}">
      <dsp:nvSpPr>
        <dsp:cNvPr id="0" name=""/>
        <dsp:cNvSpPr/>
      </dsp:nvSpPr>
      <dsp:spPr>
        <a:xfrm>
          <a:off x="6703931" y="1850840"/>
          <a:ext cx="2639972" cy="1583983"/>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Health</a:t>
          </a:r>
        </a:p>
      </dsp:txBody>
      <dsp:txXfrm>
        <a:off x="6703931" y="1850840"/>
        <a:ext cx="2639972" cy="158398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58A315-D8FF-4637-9719-010D34B9DE02}">
      <dsp:nvSpPr>
        <dsp:cNvPr id="0" name=""/>
        <dsp:cNvSpPr/>
      </dsp:nvSpPr>
      <dsp:spPr>
        <a:xfrm>
          <a:off x="1867693" y="0"/>
          <a:ext cx="2436812" cy="2436812"/>
        </a:xfrm>
        <a:prstGeom prst="triangl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Advocacy</a:t>
          </a:r>
        </a:p>
      </dsp:txBody>
      <dsp:txXfrm>
        <a:off x="2476896" y="1218406"/>
        <a:ext cx="1218406" cy="1218406"/>
      </dsp:txXfrm>
    </dsp:sp>
    <dsp:sp modelId="{92F1A528-97FC-4753-903E-B9A0A1682165}">
      <dsp:nvSpPr>
        <dsp:cNvPr id="0" name=""/>
        <dsp:cNvSpPr/>
      </dsp:nvSpPr>
      <dsp:spPr>
        <a:xfrm>
          <a:off x="649287" y="2436812"/>
          <a:ext cx="2436812" cy="2436812"/>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Capacity Building </a:t>
          </a:r>
        </a:p>
      </dsp:txBody>
      <dsp:txXfrm>
        <a:off x="1258490" y="3655218"/>
        <a:ext cx="1218406" cy="1218406"/>
      </dsp:txXfrm>
    </dsp:sp>
    <dsp:sp modelId="{88B1C9F9-A8D8-4FD6-AF95-B8D8CEF5558A}">
      <dsp:nvSpPr>
        <dsp:cNvPr id="0" name=""/>
        <dsp:cNvSpPr/>
      </dsp:nvSpPr>
      <dsp:spPr>
        <a:xfrm rot="10800000">
          <a:off x="1867693" y="2436812"/>
          <a:ext cx="2436812" cy="2436812"/>
        </a:xfrm>
        <a:prstGeom prst="triangl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Leadership </a:t>
          </a:r>
        </a:p>
      </dsp:txBody>
      <dsp:txXfrm rot="10800000">
        <a:off x="2476896" y="2436812"/>
        <a:ext cx="1218406" cy="1218406"/>
      </dsp:txXfrm>
    </dsp:sp>
    <dsp:sp modelId="{4C987E37-4730-43E7-9CCE-35FD4241BF06}">
      <dsp:nvSpPr>
        <dsp:cNvPr id="0" name=""/>
        <dsp:cNvSpPr/>
      </dsp:nvSpPr>
      <dsp:spPr>
        <a:xfrm>
          <a:off x="3086099" y="2436812"/>
          <a:ext cx="2436812" cy="2436812"/>
        </a:xfrm>
        <a:prstGeom prst="triangle">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System Change</a:t>
          </a:r>
        </a:p>
      </dsp:txBody>
      <dsp:txXfrm>
        <a:off x="3695302" y="3655218"/>
        <a:ext cx="1218406" cy="12184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2593E0-4F08-48E8-AF75-12C149D11897}">
      <dsp:nvSpPr>
        <dsp:cNvPr id="0" name=""/>
        <dsp:cNvSpPr/>
      </dsp:nvSpPr>
      <dsp:spPr>
        <a:xfrm>
          <a:off x="536185" y="663021"/>
          <a:ext cx="1959433" cy="680485"/>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3ADA8A-1439-4B9E-A557-876CB8B32C42}">
      <dsp:nvSpPr>
        <dsp:cNvPr id="0" name=""/>
        <dsp:cNvSpPr/>
      </dsp:nvSpPr>
      <dsp:spPr>
        <a:xfrm>
          <a:off x="1329072" y="2329299"/>
          <a:ext cx="379735" cy="243030"/>
        </a:xfrm>
        <a:prstGeom prst="downArrow">
          <a:avLst/>
        </a:prstGeom>
        <a:solidFill>
          <a:schemeClr val="accent5">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C1E392-EE7D-4C77-AC52-EC5C5C714DD7}">
      <dsp:nvSpPr>
        <dsp:cNvPr id="0" name=""/>
        <dsp:cNvSpPr/>
      </dsp:nvSpPr>
      <dsp:spPr>
        <a:xfrm>
          <a:off x="607576" y="2523723"/>
          <a:ext cx="1822728" cy="455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Verdana" panose="020B0604030504040204" pitchFamily="34" charset="0"/>
              <a:ea typeface="Verdana" panose="020B0604030504040204" pitchFamily="34" charset="0"/>
            </a:rPr>
            <a:t>State Plan</a:t>
          </a:r>
        </a:p>
      </dsp:txBody>
      <dsp:txXfrm>
        <a:off x="607576" y="2523723"/>
        <a:ext cx="1822728" cy="455682"/>
      </dsp:txXfrm>
    </dsp:sp>
    <dsp:sp modelId="{AEFA5D78-AD0D-4408-BC29-F1C912D35E20}">
      <dsp:nvSpPr>
        <dsp:cNvPr id="0" name=""/>
        <dsp:cNvSpPr/>
      </dsp:nvSpPr>
      <dsp:spPr>
        <a:xfrm>
          <a:off x="1248569" y="1396062"/>
          <a:ext cx="683523" cy="683523"/>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Verdana" panose="020B0604030504040204" pitchFamily="34" charset="0"/>
              <a:ea typeface="Verdana" panose="020B0604030504040204" pitchFamily="34" charset="0"/>
            </a:rPr>
            <a:t>Unmet Needs</a:t>
          </a:r>
        </a:p>
      </dsp:txBody>
      <dsp:txXfrm>
        <a:off x="1348669" y="1496162"/>
        <a:ext cx="483323" cy="483323"/>
      </dsp:txXfrm>
    </dsp:sp>
    <dsp:sp modelId="{8DC06832-9EAA-452F-9D50-39B97620F432}">
      <dsp:nvSpPr>
        <dsp:cNvPr id="0" name=""/>
        <dsp:cNvSpPr/>
      </dsp:nvSpPr>
      <dsp:spPr>
        <a:xfrm>
          <a:off x="759470" y="883268"/>
          <a:ext cx="683523" cy="683523"/>
        </a:xfrm>
        <a:prstGeom prst="ellipse">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Verdana" panose="020B0604030504040204" pitchFamily="34" charset="0"/>
              <a:ea typeface="Verdana" panose="020B0604030504040204" pitchFamily="34" charset="0"/>
            </a:rPr>
            <a:t>Public Input</a:t>
          </a:r>
        </a:p>
      </dsp:txBody>
      <dsp:txXfrm>
        <a:off x="859570" y="983368"/>
        <a:ext cx="483323" cy="483323"/>
      </dsp:txXfrm>
    </dsp:sp>
    <dsp:sp modelId="{592B8CC3-3207-47F1-9BC5-D3FBD31E6BDE}">
      <dsp:nvSpPr>
        <dsp:cNvPr id="0" name=""/>
        <dsp:cNvSpPr/>
      </dsp:nvSpPr>
      <dsp:spPr>
        <a:xfrm>
          <a:off x="1458182" y="718007"/>
          <a:ext cx="683523" cy="683523"/>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latin typeface="Verdana" panose="020B0604030504040204" pitchFamily="34" charset="0"/>
              <a:ea typeface="Verdana" panose="020B0604030504040204" pitchFamily="34" charset="0"/>
            </a:rPr>
            <a:t>Data</a:t>
          </a:r>
        </a:p>
      </dsp:txBody>
      <dsp:txXfrm>
        <a:off x="1558282" y="818107"/>
        <a:ext cx="483323" cy="483323"/>
      </dsp:txXfrm>
    </dsp:sp>
    <dsp:sp modelId="{CA39036E-297C-4C34-B831-2C0C3DB5034B}">
      <dsp:nvSpPr>
        <dsp:cNvPr id="0" name=""/>
        <dsp:cNvSpPr/>
      </dsp:nvSpPr>
      <dsp:spPr>
        <a:xfrm>
          <a:off x="390302" y="374934"/>
          <a:ext cx="2257276" cy="2075531"/>
        </a:xfrm>
        <a:prstGeom prst="funnel">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5.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6AEFF7-DA50-4D6F-84BA-AA5C1A766192}" type="datetimeFigureOut">
              <a:rPr lang="en-US" smtClean="0"/>
              <a:t>6/21/2021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38F9EE-B743-4911-92C7-ED22D7345AEC}" type="slidenum">
              <a:rPr lang="en-US" smtClean="0"/>
              <a:t>‹Nº›</a:t>
            </a:fld>
            <a:endParaRPr lang="en-US" dirty="0"/>
          </a:p>
        </p:txBody>
      </p:sp>
    </p:spTree>
    <p:extLst>
      <p:ext uri="{BB962C8B-B14F-4D97-AF65-F5344CB8AC3E}">
        <p14:creationId xmlns:p14="http://schemas.microsoft.com/office/powerpoint/2010/main" val="3292955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mailto:ddcstateplan.comments@dc.gov"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mailto:ddcstateplan.comments@dc.gov"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mailto:alison.whyte@dc.gov"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mailto:ddcstateplan.comments@dc.gov"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mailto:mail%20to:%20alison.whyte@dc.gov" TargetMode="External"/><Relationship Id="rId5" Type="http://schemas.openxmlformats.org/officeDocument/2006/relationships/hyperlink" Target="https://ddc.dc.gov/page/2022-2026-state-plan" TargetMode="External"/><Relationship Id="rId4" Type="http://schemas.openxmlformats.org/officeDocument/2006/relationships/hyperlink" Target="https://ddc.dc.gov/"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ddc.dc.gov/"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dc.dc.gov/"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dc.dc.gov/page/2022-2026-state-plan"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ddc.dc.gov/"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dc.dc.gov/"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mailto:ddcstateplan.comments@dc.gov"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b="1" dirty="0"/>
              <a:t>Description: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0" dirty="0"/>
              <a:t>-The District of Columbia Developmental Disabilities Council (DDC) is in the process of developing a new Five-Year State Plan for fiscal years 2022–2026. -The presentation provides general information and update about the progress of the 2022-2026 DDC State Plan </a:t>
            </a:r>
            <a:endParaRPr lang="en-US" b="1" dirty="0"/>
          </a:p>
          <a:p>
            <a:pPr marL="0" lvl="0" indent="0" algn="l" rtl="0">
              <a:lnSpc>
                <a:spcPct val="100000"/>
              </a:lnSpc>
              <a:spcBef>
                <a:spcPts val="0"/>
              </a:spcBef>
              <a:spcAft>
                <a:spcPts val="0"/>
              </a:spcAft>
              <a:buClr>
                <a:schemeClr val="dk1"/>
              </a:buClr>
              <a:buSzPts val="1200"/>
              <a:buFont typeface="Calibri"/>
              <a:buNone/>
            </a:pPr>
            <a:endParaRPr lang="en-US" sz="1200" b="0" dirty="0"/>
          </a:p>
        </p:txBody>
      </p:sp>
      <p:sp>
        <p:nvSpPr>
          <p:cNvPr id="86" name="Google Shape;8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Description: </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45-Day Public Comment Period begin on May 5, 2021, and end on June 18, 2021.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As a part of our 45-Day Comment Period, we hosted two Virtual Public Hearings on </a:t>
            </a:r>
            <a:r>
              <a:rPr lang="en-US" sz="1200" b="1" i="0" kern="1200" dirty="0">
                <a:solidFill>
                  <a:schemeClr val="tx1"/>
                </a:solidFill>
                <a:effectLst/>
                <a:latin typeface="+mn-lt"/>
                <a:ea typeface="+mn-ea"/>
                <a:cs typeface="+mn-cs"/>
              </a:rPr>
              <a:t>Thursday, May 27, 2021</a:t>
            </a:r>
            <a:r>
              <a:rPr lang="en-US" sz="1200" b="0" i="0" kern="1200" dirty="0">
                <a:solidFill>
                  <a:schemeClr val="tx1"/>
                </a:solidFill>
                <a:effectLst/>
                <a:latin typeface="+mn-lt"/>
                <a:ea typeface="+mn-ea"/>
                <a:cs typeface="+mn-cs"/>
              </a:rPr>
              <a:t>, from 10:00 AM to 11:00 AM and 1:00 PM to 2:00 PM. We received feedback from the community about our 2022-2026 State Plan and what we need to focus on in the community.</a:t>
            </a:r>
            <a:endParaRPr lang="en-US" dirty="0"/>
          </a:p>
          <a:p>
            <a:pPr marL="0" indent="0" algn="l">
              <a:buFontTx/>
              <a:buNone/>
            </a:pPr>
            <a:r>
              <a:rPr lang="en-US" sz="1200" dirty="0"/>
              <a:t>-Additional Public Comments can also be made at </a:t>
            </a:r>
            <a:r>
              <a:rPr lang="en-US" sz="1200" u="sng" dirty="0">
                <a:hlinkClick r:id="rId3"/>
              </a:rPr>
              <a:t>ddcstateplan.comments@dc.gov</a:t>
            </a:r>
            <a:r>
              <a:rPr lang="en-US" sz="1200" dirty="0"/>
              <a:t>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lvl="0" indent="0">
              <a:buFont typeface="+mj-lt"/>
              <a:buNone/>
            </a:pPr>
            <a:endParaRPr lang="en-US" dirty="0"/>
          </a:p>
          <a:p>
            <a:pPr marL="342900" lvl="0" indent="-342900">
              <a:buFont typeface="+mj-lt"/>
              <a:buAutoNum type="arabicPeriod"/>
            </a:pPr>
            <a:endParaRPr lang="en-US" dirty="0"/>
          </a:p>
          <a:p>
            <a:pPr marL="342900" lvl="0" indent="-342900">
              <a:buFont typeface="+mj-lt"/>
              <a:buAutoNum type="arabicPeriod"/>
            </a:pPr>
            <a:endParaRPr lang="en-US" dirty="0"/>
          </a:p>
          <a:p>
            <a:endParaRPr lang="en-US" dirty="0"/>
          </a:p>
        </p:txBody>
      </p:sp>
      <p:sp>
        <p:nvSpPr>
          <p:cNvPr id="4" name="Slide Number Placeholder 3"/>
          <p:cNvSpPr>
            <a:spLocks noGrp="1"/>
          </p:cNvSpPr>
          <p:nvPr>
            <p:ph type="sldNum" sz="quarter" idx="5"/>
          </p:nvPr>
        </p:nvSpPr>
        <p:spPr/>
        <p:txBody>
          <a:bodyPr/>
          <a:lstStyle/>
          <a:p>
            <a:fld id="{4B38F9EE-B743-4911-92C7-ED22D7345AEC}" type="slidenum">
              <a:rPr lang="en-US" smtClean="0"/>
              <a:t>10</a:t>
            </a:fld>
            <a:endParaRPr lang="en-US" dirty="0"/>
          </a:p>
        </p:txBody>
      </p:sp>
    </p:spTree>
    <p:extLst>
      <p:ext uri="{BB962C8B-B14F-4D97-AF65-F5344CB8AC3E}">
        <p14:creationId xmlns:p14="http://schemas.microsoft.com/office/powerpoint/2010/main" val="898272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Description: </a:t>
            </a:r>
            <a:r>
              <a:rPr lang="en-US" dirty="0"/>
              <a:t> </a:t>
            </a:r>
          </a:p>
          <a:p>
            <a:pPr marL="0" indent="0" algn="l">
              <a:buFontTx/>
              <a:buNone/>
            </a:pPr>
            <a:r>
              <a:rPr lang="en-US" sz="1200" dirty="0"/>
              <a:t>Additional Public Comments can also be made at </a:t>
            </a:r>
            <a:r>
              <a:rPr lang="en-US" sz="1200" u="sng" dirty="0">
                <a:hlinkClick r:id="rId3"/>
              </a:rPr>
              <a:t>ddcstateplan.comments@dc.gov</a:t>
            </a:r>
            <a:r>
              <a:rPr lang="en-US" sz="1200" dirty="0"/>
              <a:t>  and </a:t>
            </a:r>
            <a:r>
              <a:rPr lang="en-US" sz="1200" b="0" i="0" kern="1200" dirty="0">
                <a:solidFill>
                  <a:schemeClr val="tx1"/>
                </a:solidFill>
                <a:effectLst/>
                <a:latin typeface="+mn-lt"/>
                <a:ea typeface="+mn-ea"/>
                <a:cs typeface="+mn-cs"/>
              </a:rPr>
              <a:t>complete our public comments survey directly. </a:t>
            </a:r>
            <a:endParaRPr lang="en-US" sz="1200" dirty="0"/>
          </a:p>
          <a:p>
            <a:pPr algn="l"/>
            <a:r>
              <a:rPr lang="en-US" sz="1200" dirty="0"/>
              <a:t>-For more information or to request accommodations, </a:t>
            </a:r>
          </a:p>
          <a:p>
            <a:pPr algn="l">
              <a:lnSpc>
                <a:spcPct val="107000"/>
              </a:lnSpc>
            </a:pPr>
            <a:r>
              <a:rPr lang="en-US" sz="1200" dirty="0"/>
              <a:t>email </a:t>
            </a:r>
            <a:r>
              <a:rPr lang="en-US" sz="1200" u="sng" dirty="0">
                <a:hlinkClick r:id="rId4"/>
              </a:rPr>
              <a:t>alison.whyte@dc.gov</a:t>
            </a:r>
            <a:r>
              <a:rPr lang="en-US" sz="1200" dirty="0"/>
              <a:t> or call/text 202-340-8563.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B38F9EE-B743-4911-92C7-ED22D7345AEC}" type="slidenum">
              <a:rPr lang="en-US" smtClean="0"/>
              <a:t>11</a:t>
            </a:fld>
            <a:endParaRPr lang="en-US" dirty="0"/>
          </a:p>
        </p:txBody>
      </p:sp>
    </p:spTree>
    <p:extLst>
      <p:ext uri="{BB962C8B-B14F-4D97-AF65-F5344CB8AC3E}">
        <p14:creationId xmlns:p14="http://schemas.microsoft.com/office/powerpoint/2010/main" val="4205081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Description: </a:t>
            </a:r>
            <a:r>
              <a:rPr lang="en-US" dirty="0"/>
              <a:t> </a:t>
            </a:r>
          </a:p>
          <a:p>
            <a:r>
              <a:rPr lang="en-US" dirty="0"/>
              <a:t>The DDC - Next Steps</a:t>
            </a:r>
          </a:p>
          <a:p>
            <a:endParaRPr lang="en-US" dirty="0"/>
          </a:p>
          <a:p>
            <a:endParaRPr lang="en-US" dirty="0"/>
          </a:p>
        </p:txBody>
      </p:sp>
      <p:sp>
        <p:nvSpPr>
          <p:cNvPr id="4" name="Slide Number Placeholder 3"/>
          <p:cNvSpPr>
            <a:spLocks noGrp="1"/>
          </p:cNvSpPr>
          <p:nvPr>
            <p:ph type="sldNum" sz="quarter" idx="5"/>
          </p:nvPr>
        </p:nvSpPr>
        <p:spPr/>
        <p:txBody>
          <a:bodyPr/>
          <a:lstStyle/>
          <a:p>
            <a:fld id="{EBC2E5F8-9E85-4D03-A2E5-21716D07964A}" type="slidenum">
              <a:rPr lang="en-US" smtClean="0"/>
              <a:t>12</a:t>
            </a:fld>
            <a:endParaRPr lang="en-US" dirty="0"/>
          </a:p>
        </p:txBody>
      </p:sp>
    </p:spTree>
    <p:extLst>
      <p:ext uri="{BB962C8B-B14F-4D97-AF65-F5344CB8AC3E}">
        <p14:creationId xmlns:p14="http://schemas.microsoft.com/office/powerpoint/2010/main" val="3239028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ts val="1800"/>
              <a:buFontTx/>
              <a:buNone/>
              <a:tabLst/>
              <a:defRPr/>
            </a:pPr>
            <a:r>
              <a:rPr lang="en-US" sz="1400" b="1"/>
              <a:t>Description:</a:t>
            </a:r>
          </a:p>
          <a:p>
            <a:pPr marL="0" marR="0" lvl="0" indent="0" algn="l" defTabSz="914400" rtl="0" eaLnBrk="1" fontAlgn="auto" latinLnBrk="0" hangingPunct="1">
              <a:lnSpc>
                <a:spcPct val="100000"/>
              </a:lnSpc>
              <a:spcBef>
                <a:spcPts val="0"/>
              </a:spcBef>
              <a:spcAft>
                <a:spcPts val="0"/>
              </a:spcAft>
              <a:buClrTx/>
              <a:buSzPts val="1800"/>
              <a:buFontTx/>
              <a:buNone/>
              <a:tabLst/>
              <a:defRPr/>
            </a:pPr>
            <a:endParaRPr lang="en-US" sz="1400" dirty="0"/>
          </a:p>
          <a:p>
            <a:pPr marL="0" lvl="0" indent="0" algn="l">
              <a:buSzPts val="1800"/>
              <a:buNone/>
            </a:pPr>
            <a:r>
              <a:rPr lang="en-US" sz="1400" b="1" dirty="0"/>
              <a:t>Connect With Us:</a:t>
            </a:r>
            <a:endParaRPr lang="en-US" b="1" dirty="0"/>
          </a:p>
          <a:p>
            <a:pPr marL="0" lvl="0" indent="0" algn="l">
              <a:buClr>
                <a:schemeClr val="dk1"/>
              </a:buClr>
              <a:buSzPts val="1100"/>
              <a:buNone/>
            </a:pPr>
            <a:r>
              <a:rPr lang="en-US" sz="1100" dirty="0">
                <a:solidFill>
                  <a:srgbClr val="444444"/>
                </a:solidFill>
              </a:rPr>
              <a:t>4</a:t>
            </a:r>
            <a:r>
              <a:rPr lang="en-US" sz="1200" dirty="0">
                <a:solidFill>
                  <a:srgbClr val="444444"/>
                </a:solidFill>
              </a:rPr>
              <a:t>41 4th Street NW, Ste. 729 N</a:t>
            </a:r>
          </a:p>
          <a:p>
            <a:pPr marL="0" lvl="0" indent="0" algn="l" rtl="0">
              <a:lnSpc>
                <a:spcPct val="90000"/>
              </a:lnSpc>
              <a:spcBef>
                <a:spcPts val="1000"/>
              </a:spcBef>
              <a:spcAft>
                <a:spcPts val="0"/>
              </a:spcAft>
              <a:buClr>
                <a:schemeClr val="dk1"/>
              </a:buClr>
              <a:buSzPts val="1100"/>
              <a:buFont typeface="Arial"/>
              <a:buNone/>
            </a:pPr>
            <a:r>
              <a:rPr lang="en-US" sz="1200" dirty="0">
                <a:solidFill>
                  <a:srgbClr val="444444"/>
                </a:solidFill>
              </a:rPr>
              <a:t>Phone: (202) 724-8612</a:t>
            </a:r>
            <a:r>
              <a:rPr lang="en-US" sz="1400" dirty="0">
                <a:solidFill>
                  <a:srgbClr val="444444"/>
                </a:solidFill>
              </a:rPr>
              <a:t> | </a:t>
            </a:r>
            <a:r>
              <a:rPr lang="en-US" sz="1200" dirty="0">
                <a:solidFill>
                  <a:srgbClr val="444444"/>
                </a:solidFill>
              </a:rPr>
              <a:t>TTY: 711</a:t>
            </a:r>
            <a:endParaRPr lang="en-US" sz="1400" dirty="0">
              <a:solidFill>
                <a:srgbClr val="444444"/>
              </a:solidFill>
            </a:endParaRPr>
          </a:p>
          <a:p>
            <a:pPr marL="0" lvl="0" indent="0" algn="l">
              <a:buSzPts val="1800"/>
              <a:buNone/>
            </a:pPr>
            <a:r>
              <a:rPr lang="en-US" sz="1200" dirty="0">
                <a:solidFill>
                  <a:srgbClr val="444444"/>
                </a:solidFill>
              </a:rPr>
              <a:t>Email: </a:t>
            </a:r>
            <a:r>
              <a:rPr lang="en-US" sz="1200" u="sng" dirty="0">
                <a:hlinkClick r:id="rId3"/>
              </a:rPr>
              <a:t>ddcstateplan.comments@dc.gov </a:t>
            </a:r>
            <a:endParaRPr lang="en-US" sz="1200" u="sng" dirty="0"/>
          </a:p>
          <a:p>
            <a:pPr marL="0" indent="0" algn="l">
              <a:buSzPts val="1800"/>
              <a:buNone/>
            </a:pPr>
            <a:r>
              <a:rPr lang="en-US" sz="1200" dirty="0">
                <a:solidFill>
                  <a:srgbClr val="000000"/>
                </a:solidFill>
              </a:rPr>
              <a:t>Website: </a:t>
            </a:r>
            <a:r>
              <a:rPr lang="en-US" sz="1200" dirty="0">
                <a:hlinkClick r:id="rId4"/>
              </a:rPr>
              <a:t>https://ddc.dc.gov/</a:t>
            </a:r>
            <a:endParaRPr lang="en-US" sz="1200" dirty="0"/>
          </a:p>
          <a:p>
            <a:pPr marL="0" indent="0" algn="l">
              <a:buSzPts val="1800"/>
              <a:buNone/>
            </a:pPr>
            <a:endParaRPr lang="en-US" sz="120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For more information,</a:t>
            </a:r>
            <a:r>
              <a:rPr lang="en-US" sz="1200" b="0" i="0" u="sng"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visit our website at </a:t>
            </a:r>
            <a:r>
              <a:rPr lang="en-US" b="0" i="0" dirty="0">
                <a:hlinkClick r:id="rId4"/>
              </a:rPr>
              <a:t>https://ddc.dc.gov/</a:t>
            </a:r>
            <a:r>
              <a:rPr lang="en-US" sz="1200" b="0" i="0" u="none" kern="1200" dirty="0">
                <a:solidFill>
                  <a:schemeClr val="tx1"/>
                </a:solidFill>
                <a:effectLst/>
                <a:latin typeface="+mn-lt"/>
                <a:ea typeface="+mn-ea"/>
                <a:cs typeface="+mn-cs"/>
              </a:rPr>
              <a:t> or </a:t>
            </a:r>
            <a:r>
              <a:rPr lang="en-US" sz="1200" b="0" i="0" u="sng" kern="1200" dirty="0">
                <a:solidFill>
                  <a:schemeClr val="tx1"/>
                </a:solidFill>
                <a:effectLst/>
                <a:latin typeface="+mn-lt"/>
                <a:ea typeface="+mn-ea"/>
                <a:cs typeface="+mn-cs"/>
                <a:hlinkClick r:id="rId5"/>
              </a:rPr>
              <a:t>https://ddc.dc.gov/page/2022-2026-state-plan</a:t>
            </a:r>
            <a:r>
              <a:rPr lang="en-US" sz="1200" b="0" i="0" kern="1200" dirty="0">
                <a:solidFill>
                  <a:schemeClr val="tx1"/>
                </a:solidFill>
                <a:effectLst/>
                <a:latin typeface="+mn-lt"/>
                <a:ea typeface="+mn-ea"/>
                <a:cs typeface="+mn-cs"/>
              </a:rPr>
              <a:t> 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Email Alison Whyte, Executive Director, at </a:t>
            </a:r>
            <a:r>
              <a:rPr lang="en-US" sz="1200" b="0" i="0" u="sng" kern="1200" dirty="0">
                <a:solidFill>
                  <a:schemeClr val="tx1"/>
                </a:solidFill>
                <a:effectLst/>
                <a:latin typeface="+mn-lt"/>
                <a:ea typeface="+mn-ea"/>
                <a:cs typeface="+mn-cs"/>
                <a:hlinkClick r:id="rId6"/>
              </a:rPr>
              <a:t>alison.whyte@dc.gov</a:t>
            </a:r>
            <a:r>
              <a:rPr lang="en-US" sz="1200" b="0" i="0" kern="1200" dirty="0">
                <a:solidFill>
                  <a:schemeClr val="tx1"/>
                </a:solidFill>
                <a:effectLst/>
                <a:latin typeface="+mn-lt"/>
                <a:ea typeface="+mn-ea"/>
                <a:cs typeface="+mn-cs"/>
              </a:rPr>
              <a:t> or call/text 202-340-8563.</a:t>
            </a:r>
            <a:r>
              <a:rPr lang="en-US" sz="1200" b="0" i="0" dirty="0"/>
              <a:t> </a:t>
            </a:r>
          </a:p>
          <a:p>
            <a:pPr marL="0" marR="0" lvl="0" indent="0" algn="l" defTabSz="914400" rtl="0" eaLnBrk="1" fontAlgn="auto" latinLnBrk="0" hangingPunct="1">
              <a:lnSpc>
                <a:spcPct val="100000"/>
              </a:lnSpc>
              <a:spcBef>
                <a:spcPts val="0"/>
              </a:spcBef>
              <a:spcAft>
                <a:spcPts val="0"/>
              </a:spcAft>
              <a:buClrTx/>
              <a:buSzPts val="1400"/>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sz="1200" dirty="0"/>
              <a:t>-Thank you for all your participation and comments</a:t>
            </a:r>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sz="1200" dirty="0"/>
              <a:t>-</a:t>
            </a:r>
            <a:endParaRPr dirty="0"/>
          </a:p>
        </p:txBody>
      </p:sp>
      <p:sp>
        <p:nvSpPr>
          <p:cNvPr id="269" name="Google Shape;269;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b="1" dirty="0"/>
              <a:t>Description: Overview </a:t>
            </a: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sz="1200" kern="1200" dirty="0">
                <a:solidFill>
                  <a:schemeClr val="tx1"/>
                </a:solidFill>
                <a:effectLst/>
                <a:latin typeface="+mn-lt"/>
                <a:ea typeface="+mn-ea"/>
                <a:cs typeface="+mn-cs"/>
              </a:rPr>
              <a:t>-   The DDC is established and operates by the Developmental Disabilities Assistance and Bill of Rights Act of 2000 - Public Law 106-402. </a:t>
            </a:r>
            <a:endParaRPr lang="en-US" dirty="0"/>
          </a:p>
          <a:p>
            <a:pPr marL="0" marR="0" lvl="0" indent="0" algn="l" defTabSz="914400" rtl="0" eaLnBrk="1" fontAlgn="auto" latinLnBrk="0" hangingPunct="1">
              <a:lnSpc>
                <a:spcPct val="100000"/>
              </a:lnSpc>
              <a:spcBef>
                <a:spcPts val="0"/>
              </a:spcBef>
              <a:spcAft>
                <a:spcPts val="0"/>
              </a:spcAft>
              <a:buClrTx/>
              <a:buSzPts val="1400"/>
              <a:buFontTx/>
              <a:buNone/>
              <a:tabLst/>
              <a:defRPr/>
            </a:pPr>
            <a:endParaRPr lang="en-US" dirty="0"/>
          </a:p>
          <a:p>
            <a:pPr marL="457200" lvl="0" indent="-355600">
              <a:spcBef>
                <a:spcPts val="0"/>
              </a:spcBef>
              <a:buSzPts val="2000"/>
            </a:pPr>
            <a:endParaRPr lang="en-US" sz="1200" dirty="0">
              <a:ea typeface="Verdana" panose="020B0604030504040204" pitchFamily="34" charset="0"/>
            </a:endParaRPr>
          </a:p>
          <a:p>
            <a:pPr marL="171450" marR="0" lvl="0" indent="-171450" algn="l" defTabSz="914400" rtl="0" eaLnBrk="1" fontAlgn="auto" latinLnBrk="0" hangingPunct="1">
              <a:lnSpc>
                <a:spcPct val="100000"/>
              </a:lnSpc>
              <a:spcBef>
                <a:spcPts val="0"/>
              </a:spcBef>
              <a:spcAft>
                <a:spcPts val="0"/>
              </a:spcAft>
              <a:buClrTx/>
              <a:buSzPts val="1400"/>
              <a:buFontTx/>
              <a:buChar char="-"/>
              <a:tabLst/>
              <a:defRPr/>
            </a:pPr>
            <a:endParaRPr lang="en-US" dirty="0"/>
          </a:p>
        </p:txBody>
      </p:sp>
      <p:sp>
        <p:nvSpPr>
          <p:cNvPr id="125" name="Google Shape;125;p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Description: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Verdana" panose="020B0604030504040204" pitchFamily="34" charset="0"/>
                <a:cs typeface="+mn-cs"/>
              </a:rPr>
              <a:t>-We are developing our next Five-Year State Plan that will run from October 1, 2021, until September 30, 2026.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Verdana" panose="020B0604030504040204" pitchFamily="34" charset="0"/>
                <a:cs typeface="+mn-cs"/>
              </a:rPr>
              <a:t>- The State Plan will guide the future direction and goals of the DDC and will reflect the diverse voices of the communities. </a:t>
            </a:r>
          </a:p>
          <a:p>
            <a:r>
              <a:rPr lang="en-US" dirty="0"/>
              <a:t>-The State Plan Planning Process /Timeline</a:t>
            </a:r>
          </a:p>
          <a:p>
            <a:endParaRPr lang="en-US" dirty="0"/>
          </a:p>
          <a:p>
            <a:pPr marL="0" lvl="0" indent="0" algn="l" rtl="0">
              <a:spcBef>
                <a:spcPts val="0"/>
              </a:spcBef>
              <a:spcAft>
                <a:spcPts val="0"/>
              </a:spcAft>
              <a:buNone/>
            </a:pPr>
            <a:endParaRPr dirty="0"/>
          </a:p>
        </p:txBody>
      </p:sp>
      <p:sp>
        <p:nvSpPr>
          <p:cNvPr id="264" name="Google Shape;26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fa0aa9418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90000"/>
              </a:lnSpc>
              <a:spcBef>
                <a:spcPts val="0"/>
              </a:spcBef>
              <a:spcAft>
                <a:spcPts val="0"/>
              </a:spcAft>
              <a:buClr>
                <a:schemeClr val="dk1"/>
              </a:buClr>
              <a:buSzPts val="2800"/>
              <a:buFontTx/>
              <a:buNone/>
              <a:tabLst/>
              <a:defRPr/>
            </a:pPr>
            <a:r>
              <a:rPr lang="en-US" b="1" dirty="0"/>
              <a:t>Description: </a:t>
            </a:r>
            <a:r>
              <a:rPr lang="en-US" sz="1200" dirty="0">
                <a:latin typeface="Verdana"/>
                <a:ea typeface="Verdana"/>
                <a:cs typeface="Verdana"/>
                <a:sym typeface="Verdana"/>
              </a:rPr>
              <a:t>DD ACT –Plan Requirements</a:t>
            </a:r>
          </a:p>
          <a:p>
            <a:pPr marL="0" lvl="0" indent="0" algn="l" rtl="0">
              <a:lnSpc>
                <a:spcPct val="90000"/>
              </a:lnSpc>
              <a:spcBef>
                <a:spcPts val="0"/>
              </a:spcBef>
              <a:spcAft>
                <a:spcPts val="0"/>
              </a:spcAft>
              <a:buClr>
                <a:schemeClr val="dk1"/>
              </a:buClr>
              <a:buSzPts val="2800"/>
              <a:buNone/>
            </a:pPr>
            <a:endParaRPr lang="en-US" sz="1200" dirty="0">
              <a:latin typeface="Verdana"/>
              <a:ea typeface="Verdana"/>
              <a:cs typeface="Verdana"/>
              <a:sym typeface="Verdana"/>
            </a:endParaRPr>
          </a:p>
          <a:p>
            <a:r>
              <a:rPr lang="en-US" b="1" dirty="0"/>
              <a:t>Advocacy activities </a:t>
            </a:r>
            <a:r>
              <a:rPr lang="en-US" dirty="0"/>
              <a:t>– active support of policies and practices that promote systems change efforts and other activities that further self-determination and inclusion of people with ID/DD in all aspects of community living.</a:t>
            </a:r>
          </a:p>
          <a:p>
            <a:r>
              <a:rPr lang="en-US" b="1" dirty="0"/>
              <a:t>Capacity Building activities </a:t>
            </a:r>
            <a:r>
              <a:rPr lang="en-US" dirty="0"/>
              <a:t>– any activity (training, technical assistance) that expands or improves the ability of people with ID/DD, their families, and/or service or support systems to further self-determination, inclusion, independence, and productivity in community life.</a:t>
            </a:r>
          </a:p>
          <a:p>
            <a:r>
              <a:rPr lang="en-US" b="1" dirty="0"/>
              <a:t>Systems Change activities </a:t>
            </a:r>
            <a:r>
              <a:rPr lang="en-US" dirty="0"/>
              <a:t>– that result in a change in some type of service or support availability, a change in the design or delivery of a service or support, a change that is lasting and results in a positive outcome for people with ID/DD and their families.</a:t>
            </a:r>
          </a:p>
          <a:p>
            <a:pPr marL="0" lvl="0" indent="0" algn="l" rtl="0">
              <a:lnSpc>
                <a:spcPct val="90000"/>
              </a:lnSpc>
              <a:spcBef>
                <a:spcPts val="0"/>
              </a:spcBef>
              <a:spcAft>
                <a:spcPts val="0"/>
              </a:spcAft>
              <a:buClr>
                <a:schemeClr val="dk1"/>
              </a:buClr>
              <a:buSzPts val="2800"/>
              <a:buNone/>
            </a:pPr>
            <a:endParaRPr lang="en-US" sz="1200" dirty="0">
              <a:latin typeface="Verdana"/>
              <a:ea typeface="Verdana"/>
              <a:cs typeface="Verdana"/>
              <a:sym typeface="Verdana"/>
            </a:endParaRPr>
          </a:p>
          <a:p>
            <a:pPr marL="0" lvl="0" indent="0" algn="l" rtl="0">
              <a:spcBef>
                <a:spcPts val="0"/>
              </a:spcBef>
              <a:spcAft>
                <a:spcPts val="0"/>
              </a:spcAft>
              <a:buNone/>
            </a:pPr>
            <a:endParaRPr dirty="0"/>
          </a:p>
        </p:txBody>
      </p:sp>
      <p:sp>
        <p:nvSpPr>
          <p:cNvPr id="114" name="Google Shape;114;gafa0aa9418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afa0aa941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Description:</a:t>
            </a:r>
            <a:endParaRPr lang="en-US" sz="1050" dirty="0"/>
          </a:p>
          <a:p>
            <a:pPr marL="114300" marR="0" lvl="0" indent="0" algn="l" defTabSz="914400" rtl="0" eaLnBrk="1" fontAlgn="auto" latinLnBrk="0" hangingPunct="1">
              <a:lnSpc>
                <a:spcPct val="100000"/>
              </a:lnSpc>
              <a:spcBef>
                <a:spcPts val="0"/>
              </a:spcBef>
              <a:spcAft>
                <a:spcPts val="0"/>
              </a:spcAft>
              <a:buClrTx/>
              <a:buSzPts val="1800"/>
              <a:buFontTx/>
              <a:buNone/>
              <a:tabLst/>
              <a:defRPr/>
            </a:pPr>
            <a:r>
              <a:rPr lang="en-US" sz="1200" b="1" dirty="0">
                <a:highlight>
                  <a:srgbClr val="FFFFFF"/>
                </a:highlight>
                <a:latin typeface="Verdana"/>
                <a:ea typeface="Verdana"/>
                <a:cs typeface="Verdana"/>
                <a:sym typeface="Verdana"/>
              </a:rPr>
              <a:t>Community Survey -</a:t>
            </a:r>
            <a:r>
              <a:rPr lang="en-US" sz="1200" b="0" i="0" kern="1200" dirty="0">
                <a:solidFill>
                  <a:schemeClr val="tx1"/>
                </a:solidFill>
                <a:effectLst/>
                <a:latin typeface="+mn-lt"/>
                <a:ea typeface="+mn-ea"/>
                <a:cs typeface="+mn-cs"/>
              </a:rPr>
              <a:t>The DDC State Plan Community input survey for the disability community in DC was conducted and the end of last year and offered the survey in English, Spanish, Amharic, Korean, Vietnamese, Chinese, and French. </a:t>
            </a:r>
            <a:r>
              <a:rPr lang="en-US" sz="1200" b="1" i="0" kern="1200" dirty="0">
                <a:solidFill>
                  <a:schemeClr val="tx1"/>
                </a:solidFill>
                <a:effectLst/>
                <a:latin typeface="+mn-lt"/>
                <a:ea typeface="+mn-ea"/>
                <a:cs typeface="+mn-cs"/>
              </a:rPr>
              <a:t>We received over 250 responses to our survey. </a:t>
            </a:r>
            <a:endParaRPr lang="en-US" b="1" dirty="0"/>
          </a:p>
          <a:p>
            <a:pPr marL="114300" marR="0" lvl="0" indent="0" algn="l" defTabSz="914400" rtl="0" eaLnBrk="1" fontAlgn="auto" latinLnBrk="0" hangingPunct="1">
              <a:lnSpc>
                <a:spcPct val="100000"/>
              </a:lnSpc>
              <a:spcBef>
                <a:spcPts val="0"/>
              </a:spcBef>
              <a:spcAft>
                <a:spcPts val="0"/>
              </a:spcAft>
              <a:buClrTx/>
              <a:buSzPts val="1800"/>
              <a:buFontTx/>
              <a:buNone/>
              <a:tabLst/>
              <a:defRPr/>
            </a:pPr>
            <a:endParaRPr lang="en-US" sz="1200" b="1" dirty="0">
              <a:highlight>
                <a:srgbClr val="FFFFFF"/>
              </a:highlight>
              <a:latin typeface="Verdana"/>
              <a:ea typeface="Verdana"/>
              <a:cs typeface="Verdana"/>
              <a:sym typeface="Verdana"/>
            </a:endParaRPr>
          </a:p>
          <a:p>
            <a:pPr marL="114300" marR="0" lvl="0" indent="0" algn="l" defTabSz="914400" rtl="0" eaLnBrk="1" fontAlgn="auto" latinLnBrk="0" hangingPunct="1">
              <a:lnSpc>
                <a:spcPct val="100000"/>
              </a:lnSpc>
              <a:spcBef>
                <a:spcPts val="0"/>
              </a:spcBef>
              <a:spcAft>
                <a:spcPts val="0"/>
              </a:spcAft>
              <a:buClrTx/>
              <a:buSzPts val="1800"/>
              <a:buFontTx/>
              <a:buNone/>
              <a:tabLst/>
              <a:defRPr/>
            </a:pPr>
            <a:r>
              <a:rPr lang="en-US" sz="1200" b="1" dirty="0">
                <a:highlight>
                  <a:srgbClr val="FFFFFF"/>
                </a:highlight>
                <a:latin typeface="Verdana"/>
                <a:ea typeface="Verdana"/>
                <a:cs typeface="Verdana"/>
                <a:sym typeface="Verdana"/>
              </a:rPr>
              <a:t>Agency and Organization Survey: </a:t>
            </a:r>
            <a:r>
              <a:rPr lang="en-US" sz="1200" b="0" i="0" kern="1200" dirty="0">
                <a:solidFill>
                  <a:schemeClr val="tx1"/>
                </a:solidFill>
                <a:effectLst/>
                <a:highlight>
                  <a:srgbClr val="FFFFFF"/>
                </a:highlight>
                <a:latin typeface="+mn-lt"/>
                <a:ea typeface="+mn-ea"/>
                <a:cs typeface="+mn-cs"/>
              </a:rPr>
              <a:t>The DDC State Plan: Agency and Organization Survey for the disability community in DC was conducted during Spring 2021. </a:t>
            </a:r>
            <a:r>
              <a:rPr lang="en-US" sz="1200" b="1" i="0" kern="1200" dirty="0">
                <a:solidFill>
                  <a:schemeClr val="tx1"/>
                </a:solidFill>
                <a:effectLst/>
                <a:highlight>
                  <a:srgbClr val="FFFFFF"/>
                </a:highlight>
                <a:latin typeface="+mn-lt"/>
                <a:ea typeface="+mn-ea"/>
                <a:cs typeface="+mn-cs"/>
              </a:rPr>
              <a:t>We received 27 responses to our survey. </a:t>
            </a:r>
            <a:endParaRPr lang="en-US" b="1" dirty="0">
              <a:highlight>
                <a:srgbClr val="FFFFFF"/>
              </a:highlight>
            </a:endParaRPr>
          </a:p>
          <a:p>
            <a:pPr marL="114300" marR="0" lvl="0" indent="0" algn="l" defTabSz="914400" rtl="0" eaLnBrk="1" fontAlgn="auto" latinLnBrk="0" hangingPunct="1">
              <a:lnSpc>
                <a:spcPct val="100000"/>
              </a:lnSpc>
              <a:spcBef>
                <a:spcPts val="0"/>
              </a:spcBef>
              <a:spcAft>
                <a:spcPts val="0"/>
              </a:spcAft>
              <a:buClrTx/>
              <a:buSzPts val="1800"/>
              <a:buFontTx/>
              <a:buNone/>
              <a:tabLst/>
              <a:defRPr/>
            </a:pPr>
            <a:endParaRPr lang="en-US" sz="1200" b="1" dirty="0">
              <a:highlight>
                <a:srgbClr val="FFFFFF"/>
              </a:highlight>
              <a:latin typeface="Verdana"/>
              <a:ea typeface="Verdana"/>
              <a:cs typeface="Verdana"/>
              <a:sym typeface="Verdana"/>
            </a:endParaRPr>
          </a:p>
          <a:p>
            <a:pPr marL="114300" marR="0" lvl="0" indent="0" algn="l" defTabSz="914400" rtl="0" eaLnBrk="1" fontAlgn="auto" latinLnBrk="0" hangingPunct="1">
              <a:lnSpc>
                <a:spcPct val="100000"/>
              </a:lnSpc>
              <a:spcBef>
                <a:spcPts val="0"/>
              </a:spcBef>
              <a:spcAft>
                <a:spcPts val="0"/>
              </a:spcAft>
              <a:buClrTx/>
              <a:buSzPts val="1800"/>
              <a:buFontTx/>
              <a:buNone/>
              <a:tabLst/>
              <a:defRPr/>
            </a:pPr>
            <a:r>
              <a:rPr lang="en-US" sz="1200" b="1" dirty="0">
                <a:highlight>
                  <a:srgbClr val="FFFFFF"/>
                </a:highlight>
                <a:latin typeface="Verdana"/>
                <a:ea typeface="Verdana"/>
                <a:cs typeface="Verdana"/>
                <a:sym typeface="Verdana"/>
              </a:rPr>
              <a:t>Public Hearings and 45 Days Public Comments : </a:t>
            </a:r>
            <a:r>
              <a:rPr lang="en-US" sz="1200" b="0" i="0" kern="1200" dirty="0">
                <a:solidFill>
                  <a:schemeClr val="tx1"/>
                </a:solidFill>
                <a:effectLst/>
                <a:highlight>
                  <a:srgbClr val="FFFFFF"/>
                </a:highlight>
                <a:latin typeface="+mn-lt"/>
                <a:ea typeface="+mn-ea"/>
                <a:cs typeface="+mn-cs"/>
              </a:rPr>
              <a:t>We hosted two Virtual Public Hearings on </a:t>
            </a:r>
            <a:r>
              <a:rPr lang="en-US" sz="1200" b="1" i="0" kern="1200" dirty="0">
                <a:solidFill>
                  <a:schemeClr val="tx1"/>
                </a:solidFill>
                <a:effectLst/>
                <a:highlight>
                  <a:srgbClr val="FFFFFF"/>
                </a:highlight>
                <a:latin typeface="+mn-lt"/>
                <a:ea typeface="+mn-ea"/>
                <a:cs typeface="+mn-cs"/>
              </a:rPr>
              <a:t>Thursday, May 27, 2021</a:t>
            </a:r>
            <a:r>
              <a:rPr lang="en-US" sz="1200" b="0" i="0" kern="1200" dirty="0">
                <a:solidFill>
                  <a:schemeClr val="tx1"/>
                </a:solidFill>
                <a:effectLst/>
                <a:highlight>
                  <a:srgbClr val="FFFFFF"/>
                </a:highlight>
                <a:latin typeface="+mn-lt"/>
                <a:ea typeface="+mn-ea"/>
                <a:cs typeface="+mn-cs"/>
              </a:rPr>
              <a:t>, from 10:00 AM to 11:00 AM and 1:00 PM to 2:00 PM. We received feedback from the community about our 2022-2026 State Plan and what we need to focus on in the community.</a:t>
            </a:r>
            <a:endParaRPr lang="en-US" dirty="0">
              <a:highlight>
                <a:srgbClr val="FFFFFF"/>
              </a:highlight>
            </a:endParaRPr>
          </a:p>
          <a:p>
            <a:pPr marL="114300" marR="0" lvl="0" indent="0" algn="l" defTabSz="914400" rtl="0" eaLnBrk="1" fontAlgn="auto" latinLnBrk="0" hangingPunct="1">
              <a:lnSpc>
                <a:spcPct val="100000"/>
              </a:lnSpc>
              <a:spcBef>
                <a:spcPts val="0"/>
              </a:spcBef>
              <a:spcAft>
                <a:spcPts val="0"/>
              </a:spcAft>
              <a:buClrTx/>
              <a:buSzPts val="1800"/>
              <a:buFontTx/>
              <a:buNone/>
              <a:tabLst/>
              <a:defRPr/>
            </a:pPr>
            <a:endParaRPr lang="en-US" sz="1200" b="1" dirty="0">
              <a:highlight>
                <a:srgbClr val="FFFFFF"/>
              </a:highlight>
              <a:latin typeface="Verdana"/>
              <a:ea typeface="Verdana"/>
              <a:cs typeface="Verdana"/>
              <a:sym typeface="Verdana"/>
            </a:endParaRPr>
          </a:p>
          <a:p>
            <a:pPr marL="114300" marR="0" lvl="0" indent="0" algn="l" defTabSz="914400" rtl="0" eaLnBrk="1" fontAlgn="auto" latinLnBrk="0" hangingPunct="1">
              <a:lnSpc>
                <a:spcPct val="100000"/>
              </a:lnSpc>
              <a:spcBef>
                <a:spcPts val="0"/>
              </a:spcBef>
              <a:spcAft>
                <a:spcPts val="0"/>
              </a:spcAft>
              <a:buClrTx/>
              <a:buSzPts val="1800"/>
              <a:buFontTx/>
              <a:buNone/>
              <a:tabLst/>
              <a:defRPr/>
            </a:pPr>
            <a:r>
              <a:rPr lang="en-US" sz="1200" b="1" dirty="0">
                <a:highlight>
                  <a:srgbClr val="FFFFFF"/>
                </a:highlight>
                <a:latin typeface="Verdana"/>
                <a:ea typeface="Verdana"/>
                <a:cs typeface="Verdana"/>
                <a:sym typeface="Verdana"/>
              </a:rPr>
              <a:t>Community Forums </a:t>
            </a:r>
            <a:r>
              <a:rPr lang="en-US" sz="1200" dirty="0">
                <a:latin typeface="Verdana" panose="020B0604030504040204" pitchFamily="34" charset="0"/>
                <a:ea typeface="Verdana" panose="020B0604030504040204" pitchFamily="34" charset="0"/>
              </a:rPr>
              <a:t>: </a:t>
            </a:r>
            <a:r>
              <a:rPr lang="en-US" sz="1200" b="0" i="0" kern="1200" dirty="0">
                <a:solidFill>
                  <a:schemeClr val="tx1"/>
                </a:solidFill>
                <a:effectLst/>
                <a:latin typeface="+mn-lt"/>
                <a:ea typeface="+mn-ea"/>
                <a:cs typeface="+mn-cs"/>
              </a:rPr>
              <a:t>We hosted 11 virtual focus groups and virtual public community forums throughout the year to gather feedback as part of our commitment and </a:t>
            </a:r>
            <a:r>
              <a:rPr lang="en-US" sz="1200" b="1" i="0" kern="1200" dirty="0">
                <a:solidFill>
                  <a:schemeClr val="tx1"/>
                </a:solidFill>
                <a:effectLst/>
                <a:latin typeface="+mn-lt"/>
                <a:ea typeface="+mn-ea"/>
                <a:cs typeface="+mn-cs"/>
              </a:rPr>
              <a:t>connected with over 100 community members</a:t>
            </a:r>
            <a:r>
              <a:rPr lang="en-US" sz="1200" b="1" i="0" kern="1200" dirty="0">
                <a:solidFill>
                  <a:schemeClr val="tx1"/>
                </a:solidFill>
                <a:effectLst/>
                <a:latin typeface="Verdana" panose="020B0604030504040204" pitchFamily="34" charset="0"/>
                <a:ea typeface="Verdana" panose="020B0604030504040204" pitchFamily="34" charset="0"/>
                <a:cs typeface="+mn-cs"/>
              </a:rPr>
              <a:t>:</a:t>
            </a:r>
            <a:endParaRPr lang="en-US" sz="1200" b="1" dirty="0">
              <a:latin typeface="Verdana" panose="020B0604030504040204" pitchFamily="34" charset="0"/>
              <a:ea typeface="Verdana" panose="020B0604030504040204" pitchFamily="34" charset="0"/>
            </a:endParaRPr>
          </a:p>
          <a:p>
            <a:pPr marL="114300" indent="0">
              <a:lnSpc>
                <a:spcPct val="100000"/>
              </a:lnSpc>
              <a:spcBef>
                <a:spcPts val="0"/>
              </a:spcBef>
              <a:buSzPts val="1800"/>
              <a:buNone/>
            </a:pPr>
            <a:r>
              <a:rPr lang="en-US" sz="1200" dirty="0">
                <a:latin typeface="Verdana" panose="020B0604030504040204" pitchFamily="34" charset="0"/>
                <a:ea typeface="Verdana" panose="020B0604030504040204" pitchFamily="34" charset="0"/>
              </a:rPr>
              <a:t>3 Focus Group with Individuals with Developmental Disabilities &amp; Advocates with Disabilities (December 1-3,2020)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rPr>
              <a:t>   2 Focus Group with Families of Individuals with Disabilities(December 1-3,2020)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rPr>
              <a:t>   2 Focus Group with Community Representative, Advocates, Professionals (Stakeholders) (December 1-3,2020)</a:t>
            </a:r>
          </a:p>
          <a:p>
            <a:r>
              <a:rPr lang="en-US" sz="1200" dirty="0">
                <a:latin typeface="Verdana" panose="020B0604030504040204" pitchFamily="34" charset="0"/>
                <a:ea typeface="Verdana" panose="020B0604030504040204" pitchFamily="34" charset="0"/>
              </a:rPr>
              <a:t>   2 Focus Group: All DC Residents (January 21,2021)</a:t>
            </a:r>
          </a:p>
          <a:p>
            <a:r>
              <a:rPr lang="en-US" sz="1200" dirty="0">
                <a:latin typeface="Verdana" panose="020B0604030504040204" pitchFamily="34" charset="0"/>
                <a:ea typeface="Verdana" panose="020B0604030504040204" pitchFamily="34" charset="0"/>
              </a:rPr>
              <a:t>   1 Focus Group with LGBTQ+ Members  (February 18, 2021)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rPr>
              <a:t>   1 Focus Group with Latinx Community Members (Spanish) (February 19, 2021)</a:t>
            </a:r>
          </a:p>
          <a:p>
            <a:pPr marL="114300" lvl="0" indent="0" algn="l" rtl="0">
              <a:lnSpc>
                <a:spcPct val="200000"/>
              </a:lnSpc>
              <a:spcBef>
                <a:spcPts val="0"/>
              </a:spcBef>
              <a:spcAft>
                <a:spcPts val="0"/>
              </a:spcAft>
              <a:buSzPts val="1800"/>
              <a:buFont typeface="Verdana"/>
              <a:buNone/>
            </a:pPr>
            <a:endParaRPr lang="en-US" sz="1200" b="1" dirty="0">
              <a:latin typeface="Verdana"/>
              <a:ea typeface="Verdana"/>
              <a:cs typeface="Verdana"/>
              <a:sym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Verdana" panose="020B0604030504040204" pitchFamily="34" charset="0"/>
              <a:ea typeface="Verdana" panose="020B0604030504040204" pitchFamily="34" charset="0"/>
            </a:endParaRPr>
          </a:p>
          <a:p>
            <a:pPr marL="0" lvl="0" indent="0" algn="l" rtl="0">
              <a:spcBef>
                <a:spcPts val="0"/>
              </a:spcBef>
              <a:spcAft>
                <a:spcPts val="0"/>
              </a:spcAft>
              <a:buNone/>
            </a:pPr>
            <a:endParaRPr dirty="0"/>
          </a:p>
        </p:txBody>
      </p:sp>
      <p:sp>
        <p:nvSpPr>
          <p:cNvPr id="245" name="Google Shape;245;gafa0aa941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Pts val="1400"/>
              <a:buFontTx/>
              <a:buChar char="-"/>
              <a:tabLst/>
              <a:defRPr/>
            </a:pPr>
            <a:r>
              <a:rPr lang="en-US" b="1" dirty="0"/>
              <a:t>Description: </a:t>
            </a:r>
          </a:p>
          <a:p>
            <a:pPr marL="171450" marR="0" lvl="0" indent="-171450" algn="l" defTabSz="914400" rtl="0" eaLnBrk="1" fontAlgn="auto" latinLnBrk="0" hangingPunct="1">
              <a:lnSpc>
                <a:spcPct val="100000"/>
              </a:lnSpc>
              <a:spcBef>
                <a:spcPts val="0"/>
              </a:spcBef>
              <a:spcAft>
                <a:spcPts val="0"/>
              </a:spcAft>
              <a:buClrTx/>
              <a:buSzPts val="1400"/>
              <a:buFontTx/>
              <a:buChar char="-"/>
              <a:tabLst/>
              <a:defRPr/>
            </a:pPr>
            <a:r>
              <a:rPr lang="en-US" sz="1200" kern="1200" dirty="0">
                <a:solidFill>
                  <a:schemeClr val="tx1"/>
                </a:solidFill>
                <a:latin typeface="+mn-lt"/>
                <a:ea typeface="Verdana" panose="020B0604030504040204" pitchFamily="34" charset="0"/>
                <a:cs typeface="+mn-cs"/>
              </a:rPr>
              <a:t>This plan belongs to the community of people with DD and their families, so we are asking anyone and everyone to share their comments about the plan and our priorities. </a:t>
            </a:r>
            <a:r>
              <a:rPr lang="en-US" dirty="0"/>
              <a:t>Additional information: </a:t>
            </a:r>
            <a:r>
              <a:rPr lang="en-US" dirty="0">
                <a:hlinkClick r:id="rId3"/>
              </a:rPr>
              <a:t>https://ddc.dc.gov/</a:t>
            </a:r>
            <a:r>
              <a:rPr lang="en-US" dirty="0"/>
              <a:t> </a:t>
            </a:r>
            <a:endParaRPr lang="en-US" u="sng" dirty="0"/>
          </a:p>
          <a:p>
            <a:pPr marL="0" marR="0" lvl="0" indent="0" algn="l" defTabSz="914400" rtl="0" eaLnBrk="1" fontAlgn="auto" latinLnBrk="0" hangingPunct="1">
              <a:lnSpc>
                <a:spcPct val="100000"/>
              </a:lnSpc>
              <a:spcBef>
                <a:spcPts val="0"/>
              </a:spcBef>
              <a:spcAft>
                <a:spcPts val="0"/>
              </a:spcAft>
              <a:buClrTx/>
              <a:buSzPts val="1400"/>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Pts val="1400"/>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38F9EE-B743-4911-92C7-ED22D7345AEC}" type="slidenum">
              <a:rPr lang="en-US" smtClean="0"/>
              <a:t>6</a:t>
            </a:fld>
            <a:endParaRPr lang="en-US" dirty="0"/>
          </a:p>
        </p:txBody>
      </p:sp>
    </p:spTree>
    <p:extLst>
      <p:ext uri="{BB962C8B-B14F-4D97-AF65-F5344CB8AC3E}">
        <p14:creationId xmlns:p14="http://schemas.microsoft.com/office/powerpoint/2010/main" val="813626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Description: </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DDC State Plan’s main goals are Self-Determination, Advocacy &amp; Leadership, Employment, and Community Living for the fiscal years 2022-2026, but it’s not limited to just these areas. </a:t>
            </a:r>
            <a:r>
              <a:rPr lang="en-US" sz="1200" kern="1200" dirty="0">
                <a:solidFill>
                  <a:schemeClr val="tx1"/>
                </a:solidFill>
                <a:latin typeface="+mn-lt"/>
                <a:ea typeface="Verdana" panose="020B0604030504040204" pitchFamily="34" charset="0"/>
                <a:cs typeface="+mn-cs"/>
              </a:rPr>
              <a:t>-The draft of the Plan included: 3 goals and 10 objectives.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Verdana" panose="020B0604030504040204" pitchFamily="34" charset="0"/>
                <a:cs typeface="+mn-cs"/>
              </a:rPr>
              <a:t> </a:t>
            </a:r>
            <a:r>
              <a:rPr lang="en-US" dirty="0"/>
              <a:t>Additional information: </a:t>
            </a:r>
            <a:r>
              <a:rPr lang="en-US" dirty="0">
                <a:hlinkClick r:id="rId3"/>
              </a:rPr>
              <a:t>https://ddc.dc.gov/</a:t>
            </a:r>
            <a:r>
              <a:rPr lang="en-US" dirty="0"/>
              <a:t> </a:t>
            </a:r>
            <a:endParaRPr lang="en-US" u="sng"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Verdana" panose="020B0604030504040204" pitchFamily="34" charset="0"/>
              <a:cs typeface="+mn-cs"/>
            </a:endParaRPr>
          </a:p>
          <a:p>
            <a:endParaRPr lang="en-US" dirty="0"/>
          </a:p>
        </p:txBody>
      </p:sp>
      <p:sp>
        <p:nvSpPr>
          <p:cNvPr id="4" name="Slide Number Placeholder 3"/>
          <p:cNvSpPr>
            <a:spLocks noGrp="1"/>
          </p:cNvSpPr>
          <p:nvPr>
            <p:ph type="sldNum" sz="quarter" idx="5"/>
          </p:nvPr>
        </p:nvSpPr>
        <p:spPr/>
        <p:txBody>
          <a:bodyPr/>
          <a:lstStyle/>
          <a:p>
            <a:fld id="{4B38F9EE-B743-4911-92C7-ED22D7345AEC}" type="slidenum">
              <a:rPr lang="en-US" smtClean="0"/>
              <a:t>7</a:t>
            </a:fld>
            <a:endParaRPr lang="en-US" dirty="0"/>
          </a:p>
        </p:txBody>
      </p:sp>
    </p:spTree>
    <p:extLst>
      <p:ext uri="{BB962C8B-B14F-4D97-AF65-F5344CB8AC3E}">
        <p14:creationId xmlns:p14="http://schemas.microsoft.com/office/powerpoint/2010/main" val="2336879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Description: </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-Other areas of emphasis include Education, Housing, Health, and Informal Community Support. These goals and objectives were chosen after several community forums that were held from November 2020 to February 2021 as well as feedback from a survey that received nearly 250 responses.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-The draft plan can be found here: </a:t>
            </a:r>
            <a:r>
              <a:rPr lang="en-US" sz="1200" u="sng" kern="1200" dirty="0">
                <a:solidFill>
                  <a:schemeClr val="tx1"/>
                </a:solidFill>
                <a:effectLst/>
                <a:latin typeface="+mn-lt"/>
                <a:ea typeface="+mn-ea"/>
                <a:cs typeface="+mn-cs"/>
                <a:hlinkClick r:id="rId3"/>
              </a:rPr>
              <a:t>https://ddc.dc.gov/page/2022-2026-state-plan</a:t>
            </a:r>
            <a:r>
              <a:rPr lang="en-US" sz="1200" u="sng" kern="1200" dirty="0">
                <a:solidFill>
                  <a:schemeClr val="tx1"/>
                </a:solidFill>
                <a:effectLst/>
                <a:latin typeface="+mn-lt"/>
                <a:ea typeface="+mn-ea"/>
                <a:cs typeface="+mn-cs"/>
              </a:rPr>
              <a:t> </a:t>
            </a:r>
            <a:r>
              <a:rPr lang="en-US" sz="1200" u="none" kern="1200" dirty="0">
                <a:solidFill>
                  <a:schemeClr val="tx1"/>
                </a:solidFill>
                <a:effectLst/>
                <a:latin typeface="+mn-lt"/>
                <a:ea typeface="+mn-ea"/>
                <a:cs typeface="+mn-cs"/>
              </a:rPr>
              <a:t>  or the DDC  website :</a:t>
            </a:r>
            <a:r>
              <a:rPr lang="en-US" dirty="0">
                <a:hlinkClick r:id="rId4"/>
              </a:rPr>
              <a:t>https://ddc.dc.gov/</a:t>
            </a:r>
            <a:endParaRPr lang="es-PR" noProof="0" dirty="0"/>
          </a:p>
          <a:p>
            <a:endParaRPr lang="en-US" dirty="0"/>
          </a:p>
        </p:txBody>
      </p:sp>
      <p:sp>
        <p:nvSpPr>
          <p:cNvPr id="4" name="Slide Number Placeholder 3"/>
          <p:cNvSpPr>
            <a:spLocks noGrp="1"/>
          </p:cNvSpPr>
          <p:nvPr>
            <p:ph type="sldNum" sz="quarter" idx="5"/>
          </p:nvPr>
        </p:nvSpPr>
        <p:spPr/>
        <p:txBody>
          <a:bodyPr/>
          <a:lstStyle/>
          <a:p>
            <a:fld id="{4B38F9EE-B743-4911-92C7-ED22D7345AEC}" type="slidenum">
              <a:rPr lang="en-US" smtClean="0"/>
              <a:t>8</a:t>
            </a:fld>
            <a:endParaRPr lang="en-US" dirty="0"/>
          </a:p>
        </p:txBody>
      </p:sp>
    </p:spTree>
    <p:extLst>
      <p:ext uri="{BB962C8B-B14F-4D97-AF65-F5344CB8AC3E}">
        <p14:creationId xmlns:p14="http://schemas.microsoft.com/office/powerpoint/2010/main" val="942279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Description: </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Where we are?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Verdana" panose="020B0604030504040204" pitchFamily="34" charset="0"/>
                <a:cs typeface="+mn-cs"/>
              </a:rPr>
              <a:t>-We are developing our next Five-Year State Plan that will run from October 1, 2021, until September 30, 2026.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t>
            </a:r>
            <a:r>
              <a:rPr lang="en-US" sz="1200" dirty="0">
                <a:solidFill>
                  <a:schemeClr val="bg1"/>
                </a:solidFill>
              </a:rPr>
              <a:t>The 45-Day Public Comment Period  started  on May 5, 2021, and end on June 18, 2021. </a:t>
            </a:r>
            <a:br>
              <a:rPr lang="en-US" sz="1200" dirty="0">
                <a:solidFill>
                  <a:schemeClr val="bg1"/>
                </a:solidFill>
                <a:ea typeface="Verdana" panose="020B0604030504040204" pitchFamily="34" charset="0"/>
              </a:rPr>
            </a:br>
            <a:r>
              <a:rPr lang="en-US" sz="1200" kern="1200" dirty="0">
                <a:solidFill>
                  <a:schemeClr val="tx1"/>
                </a:solidFill>
                <a:latin typeface="+mn-lt"/>
                <a:ea typeface="Verdana" panose="020B0604030504040204" pitchFamily="34" charset="0"/>
                <a:cs typeface="+mn-cs"/>
              </a:rPr>
              <a:t>The plan belongs to the community of people with DD and their families, so we are asking anyone and everyone to share their comments about the plan and our priorities.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There will be several ways for people to share their feedback with DDC </a:t>
            </a:r>
            <a:r>
              <a:rPr lang="en-US" dirty="0"/>
              <a:t>about the draft of the State Plan 2022-2026 </a:t>
            </a:r>
            <a:endParaRPr lang="en-US" sz="1200" kern="1200" dirty="0">
              <a:solidFill>
                <a:schemeClr val="tx1"/>
              </a:solidFill>
              <a:effectLst/>
              <a:latin typeface="+mn-lt"/>
              <a:ea typeface="+mn-ea"/>
              <a:cs typeface="+mn-cs"/>
            </a:endParaRPr>
          </a:p>
          <a:p>
            <a:pPr marL="342900" indent="-342900">
              <a:buFont typeface="+mj-lt"/>
              <a:buAutoNum type="arabicPeriod"/>
            </a:pPr>
            <a:r>
              <a:rPr lang="en-US" dirty="0"/>
              <a:t>Complete our survey directly. Links to our survey in English, Spanish, Amharic, Korean, Vietnamese, Chinese, and French can be found at: </a:t>
            </a:r>
            <a:r>
              <a:rPr lang="en-US" dirty="0">
                <a:hlinkClick r:id="rId3"/>
              </a:rPr>
              <a:t>https://ddc.dc.gov/</a:t>
            </a:r>
            <a:endParaRPr lang="en-US" u="sng" dirty="0"/>
          </a:p>
          <a:p>
            <a:pPr marL="342900" lvl="0" indent="-342900">
              <a:buFont typeface="+mj-lt"/>
              <a:buAutoNum type="arabicPeriod"/>
            </a:pPr>
            <a:r>
              <a:rPr lang="en-US" dirty="0"/>
              <a:t>Email your comments to: </a:t>
            </a:r>
            <a:r>
              <a:rPr lang="en-US" dirty="0">
                <a:hlinkClick r:id="rId4"/>
              </a:rPr>
              <a:t>ddcstateplan.comments@dc.gov</a:t>
            </a:r>
            <a:endParaRPr lang="en-US" dirty="0"/>
          </a:p>
          <a:p>
            <a:pPr marL="342900" lvl="0" indent="-342900">
              <a:buFont typeface="+mj-lt"/>
              <a:buAutoNum type="arabicPeriod"/>
            </a:pPr>
            <a:r>
              <a:rPr lang="en-US" dirty="0"/>
              <a:t>Mail your comments to: Developmental Disabilities Council, 441 4th Street, NW, Suite 729N, Washington, DC 20001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Verdana" panose="020B0604030504040204" pitchFamily="34" charset="0"/>
              <a:cs typeface="+mn-cs"/>
            </a:endParaRPr>
          </a:p>
        </p:txBody>
      </p:sp>
      <p:sp>
        <p:nvSpPr>
          <p:cNvPr id="4" name="Slide Number Placeholder 3"/>
          <p:cNvSpPr>
            <a:spLocks noGrp="1"/>
          </p:cNvSpPr>
          <p:nvPr>
            <p:ph type="sldNum" sz="quarter" idx="5"/>
          </p:nvPr>
        </p:nvSpPr>
        <p:spPr/>
        <p:txBody>
          <a:bodyPr/>
          <a:lstStyle/>
          <a:p>
            <a:fld id="{4B38F9EE-B743-4911-92C7-ED22D7345AEC}" type="slidenum">
              <a:rPr lang="en-US" smtClean="0"/>
              <a:t>9</a:t>
            </a:fld>
            <a:endParaRPr lang="en-US" dirty="0"/>
          </a:p>
        </p:txBody>
      </p:sp>
    </p:spTree>
    <p:extLst>
      <p:ext uri="{BB962C8B-B14F-4D97-AF65-F5344CB8AC3E}">
        <p14:creationId xmlns:p14="http://schemas.microsoft.com/office/powerpoint/2010/main" val="1875805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248A0-90F5-4E53-B778-9E6E887D40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5EA6FE-E931-483B-8B11-C92A4F9415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401C7B-818F-4EF2-A83C-3A5B977988BF}"/>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5" name="Footer Placeholder 4">
            <a:extLst>
              <a:ext uri="{FF2B5EF4-FFF2-40B4-BE49-F238E27FC236}">
                <a16:creationId xmlns:a16="http://schemas.microsoft.com/office/drawing/2014/main" id="{504925D3-AE12-4B76-B09F-42BBF865A2E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B6646A0-F413-4927-9436-BC756811F18B}"/>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226715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E9841-E791-42D9-A114-D043FCA570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7A1181-429F-4D41-8898-6FE2AD5B7E5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8F3220-C8C8-495C-A7AE-3E0C5606CFC1}"/>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5" name="Footer Placeholder 4">
            <a:extLst>
              <a:ext uri="{FF2B5EF4-FFF2-40B4-BE49-F238E27FC236}">
                <a16:creationId xmlns:a16="http://schemas.microsoft.com/office/drawing/2014/main" id="{E76309A7-9E5D-4039-898B-5CF5DDDFDE2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865E0A4-D4C7-4EF1-A956-682C25BAD1FD}"/>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2757573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8007D3-6891-44B6-B02C-06A21CBD7C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A00A39-EDE0-4A4A-A517-00C42C04A2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5EC4C4-A188-4585-A1BE-0B27CF9B75F5}"/>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5" name="Footer Placeholder 4">
            <a:extLst>
              <a:ext uri="{FF2B5EF4-FFF2-40B4-BE49-F238E27FC236}">
                <a16:creationId xmlns:a16="http://schemas.microsoft.com/office/drawing/2014/main" id="{B178A80C-6ACE-4AD5-A75B-86E59F7BBFA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DF3465C-2565-42E9-9D76-93206BCE5AAC}"/>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3253608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D304A-C8AA-442B-8158-9E33E6C8D1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EE3F4A-BE08-425D-B6CC-C9C565CAA4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84D83-4659-4FB6-A8B5-A6E8EBA172F9}"/>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5" name="Footer Placeholder 4">
            <a:extLst>
              <a:ext uri="{FF2B5EF4-FFF2-40B4-BE49-F238E27FC236}">
                <a16:creationId xmlns:a16="http://schemas.microsoft.com/office/drawing/2014/main" id="{05418A04-B8FF-44D5-ACCE-9EBE01CFA1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8B88577-DD10-494C-84EA-183ADAB6B98B}"/>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256695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0FC91-4B34-4ED1-A2EC-F9C6954A08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94A5F6-136E-4EB3-931F-E43FB1BE04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FF3613-9757-4202-B48C-182871CC405D}"/>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5" name="Footer Placeholder 4">
            <a:extLst>
              <a:ext uri="{FF2B5EF4-FFF2-40B4-BE49-F238E27FC236}">
                <a16:creationId xmlns:a16="http://schemas.microsoft.com/office/drawing/2014/main" id="{D2800368-D72B-4DD8-A000-522DEED6EB3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663CB7E-CE49-4D71-B07A-5E250D058498}"/>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1342805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3D0A2-C6E6-4EF4-9C75-96D1BD6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10364A-B5E2-4D9A-A220-B4FA8794D5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5C12B7-4D63-447E-9819-E882938D27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52A613A-FBE2-499C-A7E6-34471D8FC962}"/>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6" name="Footer Placeholder 5">
            <a:extLst>
              <a:ext uri="{FF2B5EF4-FFF2-40B4-BE49-F238E27FC236}">
                <a16:creationId xmlns:a16="http://schemas.microsoft.com/office/drawing/2014/main" id="{D22A256D-6DC0-4FD3-A958-FDDE8CE0815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1281DE9-1302-40D6-B153-23A4FF780CE7}"/>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2417651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AF175-DAB9-499A-B8C6-ECAEDE6D1AE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97B07B-4930-4721-949E-97449D141C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B4D6C1-998E-4BCE-BBF5-72F4274F423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01825B-2022-496B-A9CF-7A11A36790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D47E42-8EEF-438C-B087-5B4EA06750A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582D69-02F8-4D72-8A55-65122BD7ED45}"/>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8" name="Footer Placeholder 7">
            <a:extLst>
              <a:ext uri="{FF2B5EF4-FFF2-40B4-BE49-F238E27FC236}">
                <a16:creationId xmlns:a16="http://schemas.microsoft.com/office/drawing/2014/main" id="{549A0E8D-5D15-484E-921C-6A70D525D8D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942F1D4-33B4-41DF-B0ED-2D06073A304E}"/>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303504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19A7F-05B3-4142-9ECB-C3042590B9C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2AD682-4A71-4101-B98D-A37587D2A460}"/>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4" name="Footer Placeholder 3">
            <a:extLst>
              <a:ext uri="{FF2B5EF4-FFF2-40B4-BE49-F238E27FC236}">
                <a16:creationId xmlns:a16="http://schemas.microsoft.com/office/drawing/2014/main" id="{E486F1AF-30A9-4854-B1E1-95762C36E83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DEB1FE52-0102-4387-B253-852E5F357A24}"/>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2060188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F88161-26E3-4436-8CAD-6540A770D33C}"/>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3" name="Footer Placeholder 2">
            <a:extLst>
              <a:ext uri="{FF2B5EF4-FFF2-40B4-BE49-F238E27FC236}">
                <a16:creationId xmlns:a16="http://schemas.microsoft.com/office/drawing/2014/main" id="{8DD64321-2E1C-4F04-A4CF-B974CCC1BCBD}"/>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CC2018A-BC9C-4B08-8DF3-4D276134C462}"/>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3525358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D28E8-A5C6-4375-813F-32CC699ACD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DBF7F5-5EFA-4376-9F40-CBC399C287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29983C2-C66F-4242-982A-8962B7B146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D03A3E-1B49-426B-87B4-0C86ADF5D2E2}"/>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6" name="Footer Placeholder 5">
            <a:extLst>
              <a:ext uri="{FF2B5EF4-FFF2-40B4-BE49-F238E27FC236}">
                <a16:creationId xmlns:a16="http://schemas.microsoft.com/office/drawing/2014/main" id="{73D7F9DE-25D3-472D-8EF1-1CCA14D2996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976CBD7-FFEF-4EE0-B4DC-0BE829ECDA8F}"/>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2950691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D5BE5-B04F-4E08-9B69-92F40401F6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5B9F07-D771-4287-B792-9757AEEB7B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852B2CF-A4D9-4D2B-8340-06B81108CF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DFBEAD-6501-4657-B014-6D3C679CDACC}"/>
              </a:ext>
            </a:extLst>
          </p:cNvPr>
          <p:cNvSpPr>
            <a:spLocks noGrp="1"/>
          </p:cNvSpPr>
          <p:nvPr>
            <p:ph type="dt" sz="half" idx="10"/>
          </p:nvPr>
        </p:nvSpPr>
        <p:spPr/>
        <p:txBody>
          <a:bodyPr/>
          <a:lstStyle/>
          <a:p>
            <a:fld id="{F2C400BA-8D4B-48A6-9C61-E5E789643D1A}" type="datetimeFigureOut">
              <a:rPr lang="en-US" smtClean="0"/>
              <a:t>6/21/2021</a:t>
            </a:fld>
            <a:endParaRPr lang="en-US" dirty="0"/>
          </a:p>
        </p:txBody>
      </p:sp>
      <p:sp>
        <p:nvSpPr>
          <p:cNvPr id="6" name="Footer Placeholder 5">
            <a:extLst>
              <a:ext uri="{FF2B5EF4-FFF2-40B4-BE49-F238E27FC236}">
                <a16:creationId xmlns:a16="http://schemas.microsoft.com/office/drawing/2014/main" id="{37FD12F8-1F50-4A19-8F82-CB8CA796328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3C6176C-1046-4A1B-B3E8-A4E42B0E0E32}"/>
              </a:ext>
            </a:extLst>
          </p:cNvPr>
          <p:cNvSpPr>
            <a:spLocks noGrp="1"/>
          </p:cNvSpPr>
          <p:nvPr>
            <p:ph type="sldNum" sz="quarter" idx="12"/>
          </p:nvPr>
        </p:nvSpPr>
        <p:spPr/>
        <p:txBody>
          <a:bodyPr/>
          <a:lstStyle/>
          <a:p>
            <a:fld id="{6EE6B4A0-D02E-4B58-8FFD-39B318F053C0}" type="slidenum">
              <a:rPr lang="en-US" smtClean="0"/>
              <a:t>‹Nº›</a:t>
            </a:fld>
            <a:endParaRPr lang="en-US" dirty="0"/>
          </a:p>
        </p:txBody>
      </p:sp>
    </p:spTree>
    <p:extLst>
      <p:ext uri="{BB962C8B-B14F-4D97-AF65-F5344CB8AC3E}">
        <p14:creationId xmlns:p14="http://schemas.microsoft.com/office/powerpoint/2010/main" val="2406574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F09359-E8FC-43CF-9CBA-98B573A53C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FCC1092-4287-4D49-8C4D-D5A6E00202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F47409-2600-4864-8D6D-82A6E3DEDE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400BA-8D4B-48A6-9C61-E5E789643D1A}" type="datetimeFigureOut">
              <a:rPr lang="en-US" smtClean="0"/>
              <a:t>6/21/2021</a:t>
            </a:fld>
            <a:endParaRPr lang="en-US" dirty="0"/>
          </a:p>
        </p:txBody>
      </p:sp>
      <p:sp>
        <p:nvSpPr>
          <p:cNvPr id="5" name="Footer Placeholder 4">
            <a:extLst>
              <a:ext uri="{FF2B5EF4-FFF2-40B4-BE49-F238E27FC236}">
                <a16:creationId xmlns:a16="http://schemas.microsoft.com/office/drawing/2014/main" id="{BD929FA1-00AD-4859-AA05-C4B98D3F4B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4A08A68-CFE3-465C-91EB-592CE0BA39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E6B4A0-D02E-4B58-8FFD-39B318F053C0}" type="slidenum">
              <a:rPr lang="en-US" smtClean="0"/>
              <a:t>‹Nº›</a:t>
            </a:fld>
            <a:endParaRPr lang="en-US" dirty="0"/>
          </a:p>
        </p:txBody>
      </p:sp>
    </p:spTree>
    <p:extLst>
      <p:ext uri="{BB962C8B-B14F-4D97-AF65-F5344CB8AC3E}">
        <p14:creationId xmlns:p14="http://schemas.microsoft.com/office/powerpoint/2010/main" val="634806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hyperlink" Target="https://ddc.dc.gov/page/2022-2026-state-plan" TargetMode="External"/><Relationship Id="rId7" Type="http://schemas.openxmlformats.org/officeDocument/2006/relationships/image" Target="../media/image1.jpg"/><Relationship Id="rId12"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2.png"/><Relationship Id="rId11" Type="http://schemas.openxmlformats.org/officeDocument/2006/relationships/diagramColors" Target="../diagrams/colors4.xml"/><Relationship Id="rId5" Type="http://schemas.openxmlformats.org/officeDocument/2006/relationships/hyperlink" Target="https://ddc.dc.gov/" TargetMode="External"/><Relationship Id="rId10" Type="http://schemas.openxmlformats.org/officeDocument/2006/relationships/diagramQuickStyle" Target="../diagrams/quickStyle4.xml"/><Relationship Id="rId4" Type="http://schemas.openxmlformats.org/officeDocument/2006/relationships/hyperlink" Target="mailto:ddcstateplan.comments@dc.gov" TargetMode="External"/><Relationship Id="rId9"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8" Type="http://schemas.openxmlformats.org/officeDocument/2006/relationships/hyperlink" Target="https://forms.gle/MWiHEXgrx76uPC8K7" TargetMode="External"/><Relationship Id="rId3" Type="http://schemas.openxmlformats.org/officeDocument/2006/relationships/hyperlink" Target="https://forms.gle/cpXoa4z1r7fyTSHb6" TargetMode="External"/><Relationship Id="rId7" Type="http://schemas.openxmlformats.org/officeDocument/2006/relationships/hyperlink" Target="https://forms.gle/zTJKrLtWykoyiAjA6" TargetMode="External"/><Relationship Id="rId12"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hyperlink" Target="https://forms.gle/6TMWXYbWEYau8J7R8" TargetMode="External"/><Relationship Id="rId11" Type="http://schemas.openxmlformats.org/officeDocument/2006/relationships/image" Target="../media/image2.png"/><Relationship Id="rId5" Type="http://schemas.openxmlformats.org/officeDocument/2006/relationships/hyperlink" Target="https://forms.gle/2tKVzXY26h7ZTDGH9" TargetMode="External"/><Relationship Id="rId10" Type="http://schemas.openxmlformats.org/officeDocument/2006/relationships/hyperlink" Target="https://ddc.dc.gov/" TargetMode="External"/><Relationship Id="rId4" Type="http://schemas.openxmlformats.org/officeDocument/2006/relationships/hyperlink" Target="https://forms.gle/QdW3XheKMcwdee8XA" TargetMode="External"/><Relationship Id="rId9" Type="http://schemas.openxmlformats.org/officeDocument/2006/relationships/hyperlink" Target="https://forms.gle/DHTu5hThMDpRQ82C8"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3.jpg"/><Relationship Id="rId4" Type="http://schemas.openxmlformats.org/officeDocument/2006/relationships/diagramData" Target="../diagrams/data2.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hyperlink" Target="https://ddc.dc.gov/" TargetMode="External"/><Relationship Id="rId7"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9" name="Google Shape;89;p13"/>
          <p:cNvSpPr/>
          <p:nvPr/>
        </p:nvSpPr>
        <p:spPr>
          <a:xfrm>
            <a:off x="26560" y="-21263"/>
            <a:ext cx="12192000" cy="4890308"/>
          </a:xfrm>
          <a:prstGeom prst="rect">
            <a:avLst/>
          </a:prstGeom>
          <a:solidFill>
            <a:schemeClr val="accent1"/>
          </a:solidFill>
          <a:ln>
            <a:solidFill>
              <a:schemeClr val="accent2"/>
            </a:solid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sp>
        <p:nvSpPr>
          <p:cNvPr id="90" name="Google Shape;90;p13"/>
          <p:cNvSpPr/>
          <p:nvPr/>
        </p:nvSpPr>
        <p:spPr>
          <a:xfrm>
            <a:off x="503144" y="767934"/>
            <a:ext cx="10999072" cy="2312244"/>
          </a:xfrm>
          <a:prstGeom prst="rect">
            <a:avLst/>
          </a:prstGeom>
          <a:solidFill>
            <a:schemeClr val="lt1"/>
          </a:solidFill>
          <a:ln>
            <a:noFill/>
          </a:ln>
          <a:effectLst>
            <a:outerShdw blurRad="139700" dist="127000" dir="5400000" algn="t" rotWithShape="0">
              <a:srgbClr val="000000">
                <a:alpha val="1294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cxnSp>
        <p:nvCxnSpPr>
          <p:cNvPr id="91" name="Google Shape;91;p13"/>
          <p:cNvCxnSpPr/>
          <p:nvPr/>
        </p:nvCxnSpPr>
        <p:spPr>
          <a:xfrm rot="10800000">
            <a:off x="596464" y="6329769"/>
            <a:ext cx="11000232" cy="0"/>
          </a:xfrm>
          <a:prstGeom prst="straightConnector1">
            <a:avLst/>
          </a:prstGeom>
          <a:noFill/>
          <a:ln w="152400" cap="flat" cmpd="sng">
            <a:solidFill>
              <a:schemeClr val="accent1"/>
            </a:solidFill>
            <a:prstDash val="solid"/>
            <a:miter lim="800000"/>
            <a:headEnd type="none" w="sm" len="sm"/>
            <a:tailEnd type="none" w="sm" len="sm"/>
          </a:ln>
        </p:spPr>
      </p:cxnSp>
      <p:sp>
        <p:nvSpPr>
          <p:cNvPr id="92" name="Google Shape;92;p13"/>
          <p:cNvSpPr/>
          <p:nvPr/>
        </p:nvSpPr>
        <p:spPr>
          <a:xfrm>
            <a:off x="2818217" y="716273"/>
            <a:ext cx="6368926" cy="254047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2800"/>
              <a:buFont typeface="Arial"/>
              <a:buNone/>
            </a:pPr>
            <a:endParaRPr lang="en-US" sz="2800" b="1" i="0" u="none" strike="noStrike" cap="none"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000000"/>
              </a:buClr>
              <a:buSzPts val="2800"/>
              <a:buFont typeface="Arial"/>
              <a:buNone/>
            </a:pPr>
            <a:endParaRPr lang="en-US" sz="2800" b="1"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000000"/>
              </a:buClr>
              <a:buSzPts val="2800"/>
              <a:buFont typeface="Arial"/>
              <a:buNone/>
            </a:pPr>
            <a:endParaRPr lang="en-US" sz="2800" b="1" i="0" u="none" strike="noStrike" cap="none" dirty="0">
              <a:solidFill>
                <a:schemeClr val="dk1"/>
              </a:solidFill>
              <a:latin typeface="Calibri"/>
              <a:ea typeface="Calibri"/>
              <a:cs typeface="Calibri"/>
              <a:sym typeface="Calibri"/>
            </a:endParaRPr>
          </a:p>
          <a:p>
            <a:pPr lvl="0" algn="ctr"/>
            <a:r>
              <a:rPr lang="en-US" sz="2800" b="1" dirty="0">
                <a:solidFill>
                  <a:srgbClr val="000000"/>
                </a:solidFill>
                <a:ea typeface="Calibri"/>
                <a:cs typeface="Calibri"/>
                <a:sym typeface="Calibri"/>
              </a:rPr>
              <a:t>2022-2026 DDC STATE PLAN</a:t>
            </a:r>
            <a:endParaRPr lang="en-US" sz="2800" b="1" dirty="0">
              <a:solidFill>
                <a:schemeClr val="dk1"/>
              </a:solidFill>
              <a:ea typeface="Calibri"/>
              <a:cs typeface="Calibri"/>
              <a:sym typeface="Calibri"/>
            </a:endParaRPr>
          </a:p>
          <a:p>
            <a:pPr lvl="0" algn="ctr"/>
            <a:r>
              <a:rPr lang="en-US" sz="2800" b="1" dirty="0">
                <a:solidFill>
                  <a:schemeClr val="dk1"/>
                </a:solidFill>
                <a:ea typeface="Calibri"/>
                <a:cs typeface="Calibri"/>
                <a:sym typeface="Calibri"/>
              </a:rPr>
              <a:t>Update </a:t>
            </a:r>
          </a:p>
          <a:p>
            <a:pPr marL="0" marR="0" lvl="0" indent="0" algn="l" rtl="0">
              <a:lnSpc>
                <a:spcPct val="100000"/>
              </a:lnSpc>
              <a:spcBef>
                <a:spcPts val="0"/>
              </a:spcBef>
              <a:spcAft>
                <a:spcPts val="0"/>
              </a:spcAft>
              <a:buClr>
                <a:schemeClr val="dk1"/>
              </a:buClr>
              <a:buSzPts val="1600"/>
              <a:buFont typeface="Calibri"/>
              <a:buNone/>
            </a:pPr>
            <a:endParaRPr sz="1600" b="1" i="0" u="none" strike="noStrike" cap="none" dirty="0">
              <a:solidFill>
                <a:schemeClr val="dk1"/>
              </a:solidFill>
              <a:latin typeface="Calibri"/>
              <a:ea typeface="Calibri"/>
              <a:cs typeface="Calibri"/>
              <a:sym typeface="Calibri"/>
            </a:endParaRPr>
          </a:p>
        </p:txBody>
      </p:sp>
      <p:pic>
        <p:nvPicPr>
          <p:cNvPr id="93" name="Google Shape;93;p13" descr="Upper left corner is a wavy DC flag with the three red stars and two red bars underneath it. On the right, next to the wavy flag, are the letters DDC in blue. Underneath all of that is the text DC Developmental Disabilities Council in blue." title="DD Council Logo"/>
          <p:cNvPicPr preferRelativeResize="0"/>
          <p:nvPr/>
        </p:nvPicPr>
        <p:blipFill rotWithShape="1">
          <a:blip r:embed="rId3">
            <a:alphaModFix/>
          </a:blip>
          <a:srcRect/>
          <a:stretch/>
        </p:blipFill>
        <p:spPr>
          <a:xfrm>
            <a:off x="1186325" y="920903"/>
            <a:ext cx="1319808" cy="1136015"/>
          </a:xfrm>
          <a:prstGeom prst="rect">
            <a:avLst/>
          </a:prstGeom>
          <a:noFill/>
          <a:ln>
            <a:noFill/>
          </a:ln>
        </p:spPr>
      </p:pic>
      <p:sp>
        <p:nvSpPr>
          <p:cNvPr id="94" name="Google Shape;94;p13"/>
          <p:cNvSpPr/>
          <p:nvPr/>
        </p:nvSpPr>
        <p:spPr>
          <a:xfrm>
            <a:off x="415637" y="4869045"/>
            <a:ext cx="6069440" cy="12279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Verdana"/>
              <a:buNone/>
            </a:pPr>
            <a:r>
              <a:rPr lang="en-US" sz="2400" i="0" u="none" strike="noStrike" cap="none" dirty="0">
                <a:ea typeface="Verdana" panose="020B0604030504040204" pitchFamily="34" charset="0"/>
                <a:cs typeface="Verdana"/>
                <a:sym typeface="Verdana"/>
              </a:rPr>
              <a:t>DDC State Plan Implementation Committee</a:t>
            </a:r>
          </a:p>
          <a:p>
            <a:pPr lvl="0">
              <a:buClr>
                <a:schemeClr val="lt1"/>
              </a:buClr>
              <a:buSzPts val="1800"/>
            </a:pPr>
            <a:r>
              <a:rPr lang="en-US" sz="1600" dirty="0">
                <a:ea typeface="Verdana" panose="020B0604030504040204" pitchFamily="34" charset="0"/>
                <a:cs typeface="Calibri"/>
                <a:sym typeface="Verdana"/>
              </a:rPr>
              <a:t>Jane Brown, Chair </a:t>
            </a:r>
            <a:endParaRPr lang="en-US" sz="1600" dirty="0">
              <a:ea typeface="Verdana" panose="020B0604030504040204" pitchFamily="34" charset="0"/>
              <a:cs typeface="Calibri"/>
              <a:sym typeface="Calibri"/>
            </a:endParaRPr>
          </a:p>
          <a:p>
            <a:pPr marL="0" marR="0" lvl="0" indent="0" algn="l" rtl="0">
              <a:lnSpc>
                <a:spcPct val="100000"/>
              </a:lnSpc>
              <a:spcBef>
                <a:spcPts val="0"/>
              </a:spcBef>
              <a:spcAft>
                <a:spcPts val="0"/>
              </a:spcAft>
              <a:buClr>
                <a:schemeClr val="lt1"/>
              </a:buClr>
              <a:buSzPts val="1800"/>
              <a:buFont typeface="Verdana"/>
              <a:buNone/>
            </a:pPr>
            <a:r>
              <a:rPr lang="en-US" sz="1600" dirty="0">
                <a:ea typeface="Verdana" panose="020B0604030504040204" pitchFamily="34" charset="0"/>
                <a:cs typeface="Calibri"/>
                <a:sym typeface="Verdana"/>
              </a:rPr>
              <a:t>Kali Wasenko, Former Chair </a:t>
            </a:r>
          </a:p>
          <a:p>
            <a:pPr marL="0" marR="0" lvl="0" indent="0" algn="l" rtl="0">
              <a:lnSpc>
                <a:spcPct val="100000"/>
              </a:lnSpc>
              <a:spcBef>
                <a:spcPts val="0"/>
              </a:spcBef>
              <a:spcAft>
                <a:spcPts val="0"/>
              </a:spcAft>
              <a:buClr>
                <a:schemeClr val="lt1"/>
              </a:buClr>
              <a:buSzPts val="1800"/>
              <a:buFont typeface="Verdana"/>
              <a:buNone/>
            </a:pPr>
            <a:endParaRPr sz="1600" i="0" u="none" strike="noStrike" cap="none" dirty="0">
              <a:ea typeface="Calibri"/>
              <a:cs typeface="Calibri"/>
              <a:sym typeface="Calibri"/>
            </a:endParaRPr>
          </a:p>
        </p:txBody>
      </p:sp>
      <p:pic>
        <p:nvPicPr>
          <p:cNvPr id="96" name="Google Shape;96;p13"/>
          <p:cNvPicPr preferRelativeResize="0"/>
          <p:nvPr/>
        </p:nvPicPr>
        <p:blipFill rotWithShape="1">
          <a:blip r:embed="rId4">
            <a:alphaModFix/>
          </a:blip>
          <a:srcRect/>
          <a:stretch/>
        </p:blipFill>
        <p:spPr>
          <a:xfrm>
            <a:off x="9004661" y="806054"/>
            <a:ext cx="1848614" cy="1440050"/>
          </a:xfrm>
          <a:prstGeom prst="rect">
            <a:avLst/>
          </a:prstGeom>
          <a:noFill/>
          <a:ln>
            <a:noFill/>
          </a:ln>
        </p:spPr>
      </p:pic>
      <p:sp>
        <p:nvSpPr>
          <p:cNvPr id="2" name="Rectangle 6">
            <a:extLst>
              <a:ext uri="{FF2B5EF4-FFF2-40B4-BE49-F238E27FC236}">
                <a16:creationId xmlns:a16="http://schemas.microsoft.com/office/drawing/2014/main" id="{1BCAADBE-19FC-4BFA-8167-5D1C5EE6258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7">
            <a:extLst>
              <a:ext uri="{FF2B5EF4-FFF2-40B4-BE49-F238E27FC236}">
                <a16:creationId xmlns:a16="http://schemas.microsoft.com/office/drawing/2014/main" id="{F9BA409E-5025-4B6A-A827-50EAD0105E2F}"/>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A794ACCD-66D8-4CA6-8ADF-0CA45E7641D5}"/>
              </a:ext>
            </a:extLst>
          </p:cNvPr>
          <p:cNvSpPr txBox="1"/>
          <p:nvPr/>
        </p:nvSpPr>
        <p:spPr>
          <a:xfrm>
            <a:off x="8666922" y="5526162"/>
            <a:ext cx="3109441" cy="584775"/>
          </a:xfrm>
          <a:prstGeom prst="rect">
            <a:avLst/>
          </a:prstGeom>
          <a:noFill/>
        </p:spPr>
        <p:txBody>
          <a:bodyPr wrap="square" rtlCol="0">
            <a:spAutoFit/>
          </a:bodyPr>
          <a:lstStyle/>
          <a:p>
            <a:pPr lvl="0"/>
            <a:r>
              <a:rPr lang="en-US" sz="1600" dirty="0">
                <a:latin typeface="+mj-lt"/>
                <a:ea typeface="Verdana" panose="020B0604030504040204" pitchFamily="34" charset="0"/>
                <a:cs typeface="Verdana"/>
                <a:sym typeface="Verdana"/>
              </a:rPr>
              <a:t>By Luz Z. Collazo</a:t>
            </a:r>
          </a:p>
          <a:p>
            <a:r>
              <a:rPr lang="en-US" sz="1600" dirty="0">
                <a:latin typeface="+mj-lt"/>
              </a:rPr>
              <a:t>DDC Meeting - Jun 17,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A40E4-E5E5-49D7-A955-631A28D03C3D}"/>
              </a:ext>
            </a:extLst>
          </p:cNvPr>
          <p:cNvSpPr>
            <a:spLocks noGrp="1"/>
          </p:cNvSpPr>
          <p:nvPr>
            <p:ph type="title"/>
          </p:nvPr>
        </p:nvSpPr>
        <p:spPr>
          <a:xfrm>
            <a:off x="6352034" y="5803392"/>
            <a:ext cx="4899062" cy="928712"/>
          </a:xfrm>
        </p:spPr>
        <p:txBody>
          <a:bodyPr>
            <a:normAutofit/>
          </a:bodyPr>
          <a:lstStyle/>
          <a:p>
            <a:pPr algn="ctr"/>
            <a:r>
              <a:rPr lang="en-US" sz="2200" b="1" dirty="0"/>
              <a:t>The DDC Five -Year 2022-2026 State Plan </a:t>
            </a:r>
            <a:r>
              <a:rPr lang="en-US" sz="2200" b="1" dirty="0">
                <a:solidFill>
                  <a:srgbClr val="000000"/>
                </a:solidFill>
                <a:ea typeface="Calibri"/>
                <a:cs typeface="Calibri"/>
                <a:sym typeface="Calibri"/>
              </a:rPr>
              <a:t> </a:t>
            </a:r>
            <a:br>
              <a:rPr lang="en-US" dirty="0">
                <a:solidFill>
                  <a:schemeClr val="dk1"/>
                </a:solidFill>
                <a:latin typeface="Calibri"/>
                <a:ea typeface="Calibri"/>
                <a:cs typeface="Calibri"/>
                <a:sym typeface="Calibri"/>
              </a:rPr>
            </a:br>
            <a:endParaRPr lang="en-US" dirty="0"/>
          </a:p>
        </p:txBody>
      </p:sp>
      <p:sp>
        <p:nvSpPr>
          <p:cNvPr id="4" name="Text Placeholder 3">
            <a:extLst>
              <a:ext uri="{FF2B5EF4-FFF2-40B4-BE49-F238E27FC236}">
                <a16:creationId xmlns:a16="http://schemas.microsoft.com/office/drawing/2014/main" id="{F4873277-9DA0-44C3-B8F2-FA1B1DB564F1}"/>
              </a:ext>
            </a:extLst>
          </p:cNvPr>
          <p:cNvSpPr>
            <a:spLocks noGrp="1"/>
          </p:cNvSpPr>
          <p:nvPr>
            <p:ph type="body" sz="half" idx="2"/>
          </p:nvPr>
        </p:nvSpPr>
        <p:spPr>
          <a:xfrm>
            <a:off x="488884" y="1424450"/>
            <a:ext cx="6172200" cy="4873625"/>
          </a:xfrm>
        </p:spPr>
        <p:txBody>
          <a:bodyPr>
            <a:normAutofit/>
          </a:bodyPr>
          <a:lstStyle/>
          <a:p>
            <a:pPr algn="ctr">
              <a:lnSpc>
                <a:spcPct val="100000"/>
              </a:lnSpc>
            </a:pPr>
            <a:r>
              <a:rPr lang="en-US" b="1" dirty="0"/>
              <a:t>The DC Developmental Disabilities Council (DDC)</a:t>
            </a:r>
          </a:p>
          <a:p>
            <a:pPr algn="ctr">
              <a:lnSpc>
                <a:spcPct val="100000"/>
              </a:lnSpc>
            </a:pPr>
            <a:r>
              <a:rPr lang="en-US" b="1" dirty="0"/>
              <a:t> Virtual Public Hearings During a 45-Day Public Comment Period for Five-Year State Plan 2022-2026</a:t>
            </a:r>
            <a:endParaRPr lang="en-US" dirty="0"/>
          </a:p>
          <a:p>
            <a:r>
              <a:rPr lang="en-US" dirty="0"/>
              <a:t>The 45-Day Public Comment Period begin on May 5, 2021, and end on June 18, 2021.  </a:t>
            </a:r>
          </a:p>
          <a:p>
            <a:r>
              <a:rPr lang="en-US" dirty="0"/>
              <a:t>The DDC hosted  two Virtual Public Hearings on Thursday, May  27, 2021, from 10:00 AM to 11:00 AM and 1:00 PM to 2:00 PM. </a:t>
            </a:r>
          </a:p>
          <a:p>
            <a:r>
              <a:rPr lang="en-US" dirty="0"/>
              <a:t>There will be several ways for people to share their feedback with DDC: </a:t>
            </a:r>
          </a:p>
          <a:p>
            <a:pPr marL="342900" indent="-342900">
              <a:buFont typeface="+mj-lt"/>
              <a:buAutoNum type="arabicPeriod"/>
            </a:pPr>
            <a:r>
              <a:rPr lang="en-US" dirty="0"/>
              <a:t>Complete our survey directly. Links to our survey in English, Spanish, Amharic, Korean, Vietnamese, Chinese, and French can be found at: : </a:t>
            </a:r>
            <a:r>
              <a:rPr lang="en-US" u="sng" dirty="0">
                <a:hlinkClick r:id="rId3"/>
              </a:rPr>
              <a:t>https://ddc.dc.gov/page/2022-2026-state-plan</a:t>
            </a:r>
            <a:endParaRPr lang="en-US" dirty="0"/>
          </a:p>
          <a:p>
            <a:pPr marL="342900" lvl="0" indent="-342900">
              <a:buFont typeface="+mj-lt"/>
              <a:buAutoNum type="arabicPeriod"/>
            </a:pPr>
            <a:r>
              <a:rPr lang="en-US" dirty="0"/>
              <a:t>Email your comments to: </a:t>
            </a:r>
            <a:r>
              <a:rPr lang="en-US" dirty="0">
                <a:hlinkClick r:id="rId4"/>
              </a:rPr>
              <a:t>ddcstateplan.comments@dc.gov</a:t>
            </a:r>
            <a:endParaRPr lang="en-US" dirty="0"/>
          </a:p>
          <a:p>
            <a:pPr marL="342900" lvl="0" indent="-342900">
              <a:buFont typeface="+mj-lt"/>
              <a:buAutoNum type="arabicPeriod"/>
            </a:pPr>
            <a:r>
              <a:rPr lang="en-US" dirty="0"/>
              <a:t>Mail your comments to: Developmental Disabilities Council, </a:t>
            </a:r>
          </a:p>
          <a:p>
            <a:pPr lvl="0"/>
            <a:r>
              <a:rPr lang="en-US" dirty="0"/>
              <a:t>       441 4th Street, NW, Suite 729N, Washington, DC 20001</a:t>
            </a:r>
          </a:p>
          <a:p>
            <a:r>
              <a:rPr lang="en-US" dirty="0"/>
              <a:t>4.   Additional information: </a:t>
            </a:r>
            <a:r>
              <a:rPr lang="en-US" dirty="0">
                <a:hlinkClick r:id="rId5"/>
              </a:rPr>
              <a:t>https://ddc.dc.gov/</a:t>
            </a:r>
            <a:r>
              <a:rPr lang="en-US" dirty="0"/>
              <a:t> </a:t>
            </a:r>
            <a:endParaRPr lang="en-US" u="sng" dirty="0"/>
          </a:p>
          <a:p>
            <a:pPr lvl="0"/>
            <a:endParaRPr lang="en-US" dirty="0"/>
          </a:p>
          <a:p>
            <a:endParaRPr lang="en-US" dirty="0"/>
          </a:p>
        </p:txBody>
      </p:sp>
      <p:pic>
        <p:nvPicPr>
          <p:cNvPr id="6" name="Google Shape;96;p13">
            <a:extLst>
              <a:ext uri="{FF2B5EF4-FFF2-40B4-BE49-F238E27FC236}">
                <a16:creationId xmlns:a16="http://schemas.microsoft.com/office/drawing/2014/main" id="{25985AFA-E698-40DF-90CE-64AE793F1A5E}"/>
              </a:ext>
            </a:extLst>
          </p:cNvPr>
          <p:cNvPicPr preferRelativeResize="0"/>
          <p:nvPr/>
        </p:nvPicPr>
        <p:blipFill rotWithShape="1">
          <a:blip r:embed="rId6">
            <a:alphaModFix/>
          </a:blip>
          <a:srcRect/>
          <a:stretch/>
        </p:blipFill>
        <p:spPr>
          <a:xfrm>
            <a:off x="9571808" y="254954"/>
            <a:ext cx="2014076" cy="1440050"/>
          </a:xfrm>
          <a:prstGeom prst="rect">
            <a:avLst/>
          </a:prstGeom>
          <a:noFill/>
          <a:ln>
            <a:noFill/>
          </a:ln>
        </p:spPr>
      </p:pic>
      <p:pic>
        <p:nvPicPr>
          <p:cNvPr id="7" name="Google Shape;93;p13" descr="Upper left corner is a wavy DC flag with the three red stars and two red bars underneath it. On the right, next to the wavy flag, are the letters DDC in blue. Underneath all of that is the text DC Developmental Disabilities Council in blue." title="DD Council Logo">
            <a:extLst>
              <a:ext uri="{FF2B5EF4-FFF2-40B4-BE49-F238E27FC236}">
                <a16:creationId xmlns:a16="http://schemas.microsoft.com/office/drawing/2014/main" id="{A160910D-6645-46E7-B31F-3C609A261B4C}"/>
              </a:ext>
            </a:extLst>
          </p:cNvPr>
          <p:cNvPicPr preferRelativeResize="0"/>
          <p:nvPr/>
        </p:nvPicPr>
        <p:blipFill rotWithShape="1">
          <a:blip r:embed="rId7">
            <a:alphaModFix/>
          </a:blip>
          <a:srcRect/>
          <a:stretch/>
        </p:blipFill>
        <p:spPr>
          <a:xfrm>
            <a:off x="740227" y="180721"/>
            <a:ext cx="1540393" cy="1136015"/>
          </a:xfrm>
          <a:prstGeom prst="rect">
            <a:avLst/>
          </a:prstGeom>
          <a:noFill/>
          <a:ln>
            <a:noFill/>
          </a:ln>
        </p:spPr>
      </p:pic>
      <p:graphicFrame>
        <p:nvGraphicFramePr>
          <p:cNvPr id="10" name="Content Placeholder 9">
            <a:extLst>
              <a:ext uri="{FF2B5EF4-FFF2-40B4-BE49-F238E27FC236}">
                <a16:creationId xmlns:a16="http://schemas.microsoft.com/office/drawing/2014/main" id="{A6B355C8-F83C-49F6-B9BB-1BBAA0ABB68B}"/>
              </a:ext>
            </a:extLst>
          </p:cNvPr>
          <p:cNvGraphicFramePr>
            <a:graphicFrameLocks noGrp="1"/>
          </p:cNvGraphicFramePr>
          <p:nvPr>
            <p:ph idx="1"/>
          </p:nvPr>
        </p:nvGraphicFramePr>
        <p:xfrm>
          <a:off x="5739780" y="929767"/>
          <a:ext cx="6172200" cy="487362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774494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4873277-9DA0-44C3-B8F2-FA1B1DB564F1}"/>
              </a:ext>
            </a:extLst>
          </p:cNvPr>
          <p:cNvSpPr>
            <a:spLocks noGrp="1"/>
          </p:cNvSpPr>
          <p:nvPr>
            <p:ph type="body" sz="half" idx="2"/>
          </p:nvPr>
        </p:nvSpPr>
        <p:spPr>
          <a:xfrm>
            <a:off x="2353458" y="1316736"/>
            <a:ext cx="7769487" cy="5289804"/>
          </a:xfrm>
        </p:spPr>
        <p:txBody>
          <a:bodyPr>
            <a:normAutofit/>
          </a:bodyPr>
          <a:lstStyle/>
          <a:p>
            <a:pPr algn="ctr">
              <a:lnSpc>
                <a:spcPct val="100000"/>
              </a:lnSpc>
            </a:pPr>
            <a:r>
              <a:rPr lang="en-US" b="1" dirty="0"/>
              <a:t>The DC Developmental Disabilities Council (DDC)</a:t>
            </a:r>
          </a:p>
          <a:p>
            <a:pPr algn="ctr">
              <a:lnSpc>
                <a:spcPct val="100000"/>
              </a:lnSpc>
            </a:pPr>
            <a:r>
              <a:rPr lang="en-US" b="1" dirty="0"/>
              <a:t>The DDC Five-Year State Plan 2022-2026</a:t>
            </a:r>
          </a:p>
          <a:p>
            <a:pPr algn="ctr">
              <a:lnSpc>
                <a:spcPct val="100000"/>
              </a:lnSpc>
            </a:pPr>
            <a:endParaRPr lang="en-US" dirty="0"/>
          </a:p>
          <a:p>
            <a:r>
              <a:rPr lang="en-US" dirty="0"/>
              <a:t>The 45-Day Public Comment Period begin on May 5, 2021, and end on June 18, 2021. </a:t>
            </a:r>
          </a:p>
          <a:p>
            <a:r>
              <a:rPr lang="en-US" dirty="0"/>
              <a:t>Please, complete our public comments survey directly. Links to our survey in English, Spanish, Amharic, Korean, Vietnamese, Chinese, and French are below.</a:t>
            </a:r>
          </a:p>
          <a:p>
            <a:pPr fontAlgn="base"/>
            <a:r>
              <a:rPr lang="en-US" dirty="0"/>
              <a:t>English - </a:t>
            </a:r>
            <a:r>
              <a:rPr lang="en-US" u="sng" dirty="0">
                <a:hlinkClick r:id="rId3"/>
              </a:rPr>
              <a:t>https://forms.gle/cpXoa4z1r7fyTSHb6</a:t>
            </a:r>
            <a:endParaRPr lang="en-US" dirty="0"/>
          </a:p>
          <a:p>
            <a:pPr fontAlgn="base"/>
            <a:r>
              <a:rPr lang="en-US" dirty="0"/>
              <a:t>Español (Spanish) - </a:t>
            </a:r>
            <a:r>
              <a:rPr lang="en-US" u="sng" dirty="0">
                <a:hlinkClick r:id="rId4"/>
              </a:rPr>
              <a:t>https://forms.gle/QdW3XheKMcwdee8XA</a:t>
            </a:r>
            <a:endParaRPr lang="en-US" dirty="0"/>
          </a:p>
          <a:p>
            <a:pPr fontAlgn="base"/>
            <a:r>
              <a:rPr lang="en-US" dirty="0" err="1"/>
              <a:t>Français</a:t>
            </a:r>
            <a:r>
              <a:rPr lang="en-US" dirty="0"/>
              <a:t> (French) - </a:t>
            </a:r>
            <a:r>
              <a:rPr lang="en-US" u="sng" dirty="0">
                <a:hlinkClick r:id="rId5"/>
              </a:rPr>
              <a:t>https://forms.gle/2tKVzXY26h7ZTDGH9</a:t>
            </a:r>
            <a:endParaRPr lang="en-US" dirty="0"/>
          </a:p>
          <a:p>
            <a:pPr fontAlgn="base"/>
            <a:r>
              <a:rPr lang="en-US" dirty="0" err="1"/>
              <a:t>汉语</a:t>
            </a:r>
            <a:r>
              <a:rPr lang="en-US" dirty="0"/>
              <a:t> (Chinese) - </a:t>
            </a:r>
            <a:r>
              <a:rPr lang="en-US" u="sng" dirty="0">
                <a:hlinkClick r:id="rId6"/>
              </a:rPr>
              <a:t>https://forms.gle/6TMWXYbWEYau8J7R8</a:t>
            </a:r>
            <a:endParaRPr lang="en-US" dirty="0"/>
          </a:p>
          <a:p>
            <a:pPr fontAlgn="base"/>
            <a:r>
              <a:rPr lang="en-US" dirty="0" err="1"/>
              <a:t>Tiếng</a:t>
            </a:r>
            <a:r>
              <a:rPr lang="en-US" dirty="0"/>
              <a:t> </a:t>
            </a:r>
            <a:r>
              <a:rPr lang="en-US" dirty="0" err="1"/>
              <a:t>Việt</a:t>
            </a:r>
            <a:r>
              <a:rPr lang="en-US" dirty="0"/>
              <a:t> (Vietnamese) - </a:t>
            </a:r>
            <a:r>
              <a:rPr lang="en-US" u="sng" dirty="0">
                <a:hlinkClick r:id="rId7"/>
              </a:rPr>
              <a:t>https://forms.gle/zTJKrLtWykoyiAjA6</a:t>
            </a:r>
            <a:endParaRPr lang="en-US" dirty="0"/>
          </a:p>
          <a:p>
            <a:pPr fontAlgn="base"/>
            <a:r>
              <a:rPr lang="en-US" dirty="0" err="1"/>
              <a:t>한국어</a:t>
            </a:r>
            <a:r>
              <a:rPr lang="en-US" dirty="0"/>
              <a:t> (Korean) - </a:t>
            </a:r>
            <a:r>
              <a:rPr lang="en-US" u="sng" dirty="0">
                <a:hlinkClick r:id="rId8"/>
              </a:rPr>
              <a:t>https://forms.gle/MWiHEXgrx76uPC8K7</a:t>
            </a:r>
            <a:endParaRPr lang="en-US" dirty="0"/>
          </a:p>
          <a:p>
            <a:pPr fontAlgn="base"/>
            <a:r>
              <a:rPr lang="en-US" dirty="0" err="1"/>
              <a:t>አማርኛ</a:t>
            </a:r>
            <a:r>
              <a:rPr lang="en-US" dirty="0"/>
              <a:t> (Amharic) - </a:t>
            </a:r>
            <a:r>
              <a:rPr lang="en-US" u="sng" dirty="0">
                <a:hlinkClick r:id="rId9"/>
              </a:rPr>
              <a:t>https://forms.gle/DHTu5hThMDpRQ82C</a:t>
            </a:r>
            <a:endParaRPr lang="en-US" u="sng" dirty="0"/>
          </a:p>
          <a:p>
            <a:pPr algn="ctr" fontAlgn="base"/>
            <a:endParaRPr lang="en-US" dirty="0"/>
          </a:p>
          <a:p>
            <a:pPr algn="ctr" fontAlgn="base"/>
            <a:r>
              <a:rPr lang="en-US" dirty="0"/>
              <a:t>Visit DDC website at </a:t>
            </a:r>
            <a:r>
              <a:rPr lang="en-US" b="0" i="0" dirty="0">
                <a:hlinkClick r:id="rId10"/>
              </a:rPr>
              <a:t>https://ddc.dc.gov/</a:t>
            </a:r>
            <a:r>
              <a:rPr lang="en-US" dirty="0"/>
              <a:t> </a:t>
            </a:r>
          </a:p>
          <a:p>
            <a:endParaRPr lang="en-US" dirty="0"/>
          </a:p>
        </p:txBody>
      </p:sp>
      <p:pic>
        <p:nvPicPr>
          <p:cNvPr id="6" name="Google Shape;96;p13">
            <a:extLst>
              <a:ext uri="{FF2B5EF4-FFF2-40B4-BE49-F238E27FC236}">
                <a16:creationId xmlns:a16="http://schemas.microsoft.com/office/drawing/2014/main" id="{25985AFA-E698-40DF-90CE-64AE793F1A5E}"/>
              </a:ext>
            </a:extLst>
          </p:cNvPr>
          <p:cNvPicPr preferRelativeResize="0"/>
          <p:nvPr/>
        </p:nvPicPr>
        <p:blipFill rotWithShape="1">
          <a:blip r:embed="rId11">
            <a:alphaModFix/>
          </a:blip>
          <a:srcRect/>
          <a:stretch/>
        </p:blipFill>
        <p:spPr>
          <a:xfrm>
            <a:off x="9571808" y="254954"/>
            <a:ext cx="2014076" cy="1440050"/>
          </a:xfrm>
          <a:prstGeom prst="rect">
            <a:avLst/>
          </a:prstGeom>
          <a:noFill/>
          <a:ln>
            <a:noFill/>
          </a:ln>
        </p:spPr>
      </p:pic>
      <p:pic>
        <p:nvPicPr>
          <p:cNvPr id="7" name="Google Shape;93;p13" descr="Upper left corner is a wavy DC flag with the three red stars and two red bars underneath it. On the right, next to the wavy flag, are the letters DDC in blue. Underneath all of that is the text DC Developmental Disabilities Council in blue." title="DD Council Logo">
            <a:extLst>
              <a:ext uri="{FF2B5EF4-FFF2-40B4-BE49-F238E27FC236}">
                <a16:creationId xmlns:a16="http://schemas.microsoft.com/office/drawing/2014/main" id="{A160910D-6645-46E7-B31F-3C609A261B4C}"/>
              </a:ext>
            </a:extLst>
          </p:cNvPr>
          <p:cNvPicPr preferRelativeResize="0"/>
          <p:nvPr/>
        </p:nvPicPr>
        <p:blipFill rotWithShape="1">
          <a:blip r:embed="rId12">
            <a:alphaModFix/>
          </a:blip>
          <a:srcRect/>
          <a:stretch/>
        </p:blipFill>
        <p:spPr>
          <a:xfrm>
            <a:off x="740227" y="180721"/>
            <a:ext cx="1540393" cy="1136015"/>
          </a:xfrm>
          <a:prstGeom prst="rect">
            <a:avLst/>
          </a:prstGeom>
          <a:noFill/>
          <a:ln>
            <a:noFill/>
          </a:ln>
        </p:spPr>
      </p:pic>
    </p:spTree>
    <p:extLst>
      <p:ext uri="{BB962C8B-B14F-4D97-AF65-F5344CB8AC3E}">
        <p14:creationId xmlns:p14="http://schemas.microsoft.com/office/powerpoint/2010/main" val="3328972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5534" y="367887"/>
            <a:ext cx="4273506" cy="1450757"/>
          </a:xfrm>
        </p:spPr>
        <p:txBody>
          <a:bodyPr>
            <a:normAutofit/>
          </a:bodyPr>
          <a:lstStyle/>
          <a:p>
            <a:r>
              <a:rPr lang="en-US" dirty="0">
                <a:latin typeface="+mn-lt"/>
                <a:ea typeface="Verdana" panose="020B0604030504040204" pitchFamily="34" charset="0"/>
              </a:rPr>
              <a:t>Next Steps</a:t>
            </a:r>
          </a:p>
        </p:txBody>
      </p:sp>
      <p:sp>
        <p:nvSpPr>
          <p:cNvPr id="3" name="Content Placeholder 2"/>
          <p:cNvSpPr>
            <a:spLocks noGrp="1"/>
          </p:cNvSpPr>
          <p:nvPr>
            <p:ph idx="1"/>
          </p:nvPr>
        </p:nvSpPr>
        <p:spPr>
          <a:xfrm>
            <a:off x="7368988" y="1899751"/>
            <a:ext cx="4584054" cy="4151425"/>
          </a:xfrm>
        </p:spPr>
        <p:txBody>
          <a:bodyPr>
            <a:noAutofit/>
          </a:bodyPr>
          <a:lstStyle/>
          <a:p>
            <a:pPr lvl="0">
              <a:buNone/>
            </a:pPr>
            <a:endParaRPr lang="en-US" sz="800" dirty="0"/>
          </a:p>
          <a:p>
            <a:pPr lvl="0">
              <a:buNone/>
            </a:pPr>
            <a:r>
              <a:rPr lang="en-US" dirty="0"/>
              <a:t>	</a:t>
            </a:r>
            <a:endParaRPr lang="en-US" sz="3600" dirty="0"/>
          </a:p>
          <a:p>
            <a:pPr lvl="0">
              <a:buNone/>
            </a:pPr>
            <a:r>
              <a:rPr lang="en-US" sz="3600" dirty="0"/>
              <a:t>	</a:t>
            </a:r>
          </a:p>
          <a:p>
            <a:pPr lvl="0" algn="ctr">
              <a:buNone/>
            </a:pPr>
            <a:endParaRPr lang="en-US" sz="800" dirty="0"/>
          </a:p>
          <a:p>
            <a:pPr>
              <a:buNone/>
            </a:pPr>
            <a:endParaRPr lang="en-US" sz="3600" dirty="0"/>
          </a:p>
          <a:p>
            <a:pPr lvl="0">
              <a:buNone/>
            </a:pPr>
            <a:endParaRPr lang="en-US" sz="2800" dirty="0"/>
          </a:p>
          <a:p>
            <a:pPr lvl="0" algn="ctr">
              <a:buNone/>
            </a:pPr>
            <a:endParaRPr lang="en-US" sz="2800" dirty="0"/>
          </a:p>
          <a:p>
            <a:pPr lvl="0">
              <a:buNone/>
            </a:pPr>
            <a:endParaRPr lang="en-US" sz="1200" dirty="0"/>
          </a:p>
          <a:p>
            <a:pPr lvl="0">
              <a:buNone/>
            </a:pPr>
            <a:endParaRPr lang="en-US" sz="1200" dirty="0"/>
          </a:p>
        </p:txBody>
      </p:sp>
      <p:graphicFrame>
        <p:nvGraphicFramePr>
          <p:cNvPr id="10" name="Diagram 9"/>
          <p:cNvGraphicFramePr/>
          <p:nvPr>
            <p:extLst>
              <p:ext uri="{D42A27DB-BD31-4B8C-83A1-F6EECF244321}">
                <p14:modId xmlns:p14="http://schemas.microsoft.com/office/powerpoint/2010/main" val="2193307419"/>
              </p:ext>
            </p:extLst>
          </p:nvPr>
        </p:nvGraphicFramePr>
        <p:xfrm>
          <a:off x="8598876" y="2155550"/>
          <a:ext cx="3037881" cy="33717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17CAC522-70F9-43C5-8903-738E684C87A7}"/>
              </a:ext>
            </a:extLst>
          </p:cNvPr>
          <p:cNvSpPr/>
          <p:nvPr/>
        </p:nvSpPr>
        <p:spPr>
          <a:xfrm>
            <a:off x="555242" y="1767273"/>
            <a:ext cx="8249545" cy="3760004"/>
          </a:xfrm>
          <a:prstGeom prst="rect">
            <a:avLst/>
          </a:prstGeom>
        </p:spPr>
        <p:txBody>
          <a:bodyPr wrap="square">
            <a:spAutoFit/>
          </a:bodyPr>
          <a:lstStyle/>
          <a:p>
            <a:pPr lvl="0">
              <a:lnSpc>
                <a:spcPct val="90000"/>
              </a:lnSpc>
              <a:spcBef>
                <a:spcPts val="1000"/>
              </a:spcBef>
              <a:buSzPts val="1800"/>
            </a:pPr>
            <a:r>
              <a:rPr lang="en-US" sz="2000" dirty="0">
                <a:latin typeface="Verdana" panose="020B0604030504040204" pitchFamily="34" charset="0"/>
                <a:ea typeface="Verdana" panose="020B0604030504040204" pitchFamily="34" charset="0"/>
              </a:rPr>
              <a:t>The DDC will:</a:t>
            </a:r>
          </a:p>
          <a:p>
            <a:pPr marL="457200" lvl="0" indent="-457200">
              <a:lnSpc>
                <a:spcPct val="90000"/>
              </a:lnSpc>
              <a:spcBef>
                <a:spcPts val="1000"/>
              </a:spcBef>
              <a:buSzPts val="1800"/>
              <a:buFont typeface="Arial" panose="020B0604020202020204" pitchFamily="34" charset="0"/>
              <a:buChar char="•"/>
            </a:pPr>
            <a:r>
              <a:rPr lang="en-US" sz="2000" dirty="0">
                <a:latin typeface="Verdana" panose="020B0604030504040204" pitchFamily="34" charset="0"/>
                <a:ea typeface="Verdana" panose="020B0604030504040204" pitchFamily="34" charset="0"/>
              </a:rPr>
              <a:t>The 45 days for public comment period                             (May 5- June 18,2021) </a:t>
            </a:r>
          </a:p>
          <a:p>
            <a:pPr marL="457200" lvl="0" indent="-457200">
              <a:lnSpc>
                <a:spcPct val="90000"/>
              </a:lnSpc>
              <a:spcBef>
                <a:spcPts val="1000"/>
              </a:spcBef>
              <a:buSzPts val="1800"/>
              <a:buFont typeface="Arial" panose="020B0604020202020204" pitchFamily="34" charset="0"/>
              <a:buChar char="•"/>
            </a:pPr>
            <a:r>
              <a:rPr lang="en-US" sz="2000" dirty="0">
                <a:latin typeface="Verdana" panose="020B0604030504040204" pitchFamily="34" charset="0"/>
                <a:ea typeface="Verdana" panose="020B0604030504040204" pitchFamily="34" charset="0"/>
              </a:rPr>
              <a:t>Public comments reviewed and considered by the Council and the </a:t>
            </a:r>
            <a:r>
              <a:rPr lang="en-US" sz="2000" dirty="0">
                <a:latin typeface="Verdana" panose="020B0604030504040204" pitchFamily="34" charset="0"/>
                <a:ea typeface="Verdana" panose="020B0604030504040204" pitchFamily="34" charset="0"/>
                <a:cs typeface="Verdana"/>
                <a:sym typeface="Verdana"/>
              </a:rPr>
              <a:t>State Plan Implementation Committee</a:t>
            </a:r>
          </a:p>
          <a:p>
            <a:pPr lvl="0">
              <a:lnSpc>
                <a:spcPct val="90000"/>
              </a:lnSpc>
              <a:spcBef>
                <a:spcPts val="1000"/>
              </a:spcBef>
              <a:buSzPts val="1800"/>
            </a:pPr>
            <a:r>
              <a:rPr lang="en-US" sz="2000" dirty="0">
                <a:latin typeface="Verdana" panose="020B0604030504040204" pitchFamily="34" charset="0"/>
                <a:ea typeface="Verdana" panose="020B0604030504040204" pitchFamily="34" charset="0"/>
              </a:rPr>
              <a:t>     (July 9-16,2021)</a:t>
            </a:r>
          </a:p>
          <a:p>
            <a:pPr marL="457200" lvl="0" indent="-457200">
              <a:lnSpc>
                <a:spcPct val="90000"/>
              </a:lnSpc>
              <a:spcBef>
                <a:spcPts val="1000"/>
              </a:spcBef>
              <a:buSzPts val="1800"/>
              <a:buFont typeface="Arial" panose="020B0604020202020204" pitchFamily="34" charset="0"/>
              <a:buChar char="•"/>
            </a:pPr>
            <a:r>
              <a:rPr lang="en-US" sz="2000" dirty="0">
                <a:latin typeface="Verdana" panose="020B0604030504040204" pitchFamily="34" charset="0"/>
                <a:ea typeface="Verdana" panose="020B0604030504040204" pitchFamily="34" charset="0"/>
              </a:rPr>
              <a:t>Council approves the next Five-Year State Plan 2022-26</a:t>
            </a:r>
          </a:p>
          <a:p>
            <a:pPr lvl="0">
              <a:lnSpc>
                <a:spcPct val="90000"/>
              </a:lnSpc>
              <a:spcBef>
                <a:spcPts val="1000"/>
              </a:spcBef>
              <a:buSzPts val="1800"/>
            </a:pPr>
            <a:r>
              <a:rPr lang="en-US" sz="2000" dirty="0">
                <a:latin typeface="Verdana" panose="020B0604030504040204" pitchFamily="34" charset="0"/>
                <a:ea typeface="Verdana" panose="020B0604030504040204" pitchFamily="34" charset="0"/>
              </a:rPr>
              <a:t>     (July 22-29,2021)</a:t>
            </a:r>
          </a:p>
          <a:p>
            <a:pPr marL="342900" indent="-342900">
              <a:lnSpc>
                <a:spcPct val="90000"/>
              </a:lnSpc>
              <a:spcBef>
                <a:spcPts val="1000"/>
              </a:spcBef>
              <a:buSzPts val="1800"/>
              <a:buFont typeface="Arial" panose="020B0604020202020204" pitchFamily="34" charset="0"/>
              <a:buChar char="•"/>
            </a:pPr>
            <a:r>
              <a:rPr lang="en-US" sz="2000" dirty="0">
                <a:latin typeface="Verdana" panose="020B0604030504040204" pitchFamily="34" charset="0"/>
                <a:ea typeface="Verdana" panose="020B0604030504040204" pitchFamily="34" charset="0"/>
              </a:rPr>
              <a:t> Staff submit plan for approval by the federal government</a:t>
            </a:r>
          </a:p>
          <a:p>
            <a:pPr>
              <a:lnSpc>
                <a:spcPct val="90000"/>
              </a:lnSpc>
              <a:spcBef>
                <a:spcPts val="1000"/>
              </a:spcBef>
              <a:buSzPts val="1800"/>
            </a:pPr>
            <a:r>
              <a:rPr lang="en-US" sz="2000" dirty="0">
                <a:latin typeface="Verdana" panose="020B0604030504040204" pitchFamily="34" charset="0"/>
                <a:ea typeface="Verdana" panose="020B0604030504040204" pitchFamily="34" charset="0"/>
              </a:rPr>
              <a:t>     (ACL/</a:t>
            </a:r>
            <a:r>
              <a:rPr lang="en-US" sz="2000" dirty="0" err="1">
                <a:latin typeface="Verdana" panose="020B0604030504040204" pitchFamily="34" charset="0"/>
                <a:ea typeface="Verdana" panose="020B0604030504040204" pitchFamily="34" charset="0"/>
              </a:rPr>
              <a:t>AoD</a:t>
            </a:r>
            <a:r>
              <a:rPr lang="en-US" sz="2000" dirty="0">
                <a:latin typeface="Verdana" panose="020B0604030504040204" pitchFamily="34" charset="0"/>
                <a:ea typeface="Verdana" panose="020B0604030504040204" pitchFamily="34" charset="0"/>
              </a:rPr>
              <a:t>/OIDD) - August 15, 2021</a:t>
            </a:r>
          </a:p>
        </p:txBody>
      </p:sp>
      <p:pic>
        <p:nvPicPr>
          <p:cNvPr id="6" name="Google Shape;185;p24">
            <a:extLst>
              <a:ext uri="{FF2B5EF4-FFF2-40B4-BE49-F238E27FC236}">
                <a16:creationId xmlns:a16="http://schemas.microsoft.com/office/drawing/2014/main" id="{793A18B5-FEA4-408C-B2F0-02D2DD0FA387}"/>
              </a:ext>
            </a:extLst>
          </p:cNvPr>
          <p:cNvPicPr preferRelativeResize="0"/>
          <p:nvPr/>
        </p:nvPicPr>
        <p:blipFill rotWithShape="1">
          <a:blip r:embed="rId8">
            <a:alphaModFix/>
          </a:blip>
          <a:srcRect/>
          <a:stretch/>
        </p:blipFill>
        <p:spPr>
          <a:xfrm>
            <a:off x="8959065" y="327225"/>
            <a:ext cx="2034756" cy="1440048"/>
          </a:xfrm>
          <a:prstGeom prst="rect">
            <a:avLst/>
          </a:prstGeom>
          <a:noFill/>
          <a:ln>
            <a:noFill/>
          </a:ln>
        </p:spPr>
      </p:pic>
    </p:spTree>
    <p:extLst>
      <p:ext uri="{BB962C8B-B14F-4D97-AF65-F5344CB8AC3E}">
        <p14:creationId xmlns:p14="http://schemas.microsoft.com/office/powerpoint/2010/main" val="3576184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8"/>
          <p:cNvSpPr txBox="1">
            <a:spLocks noGrp="1"/>
          </p:cNvSpPr>
          <p:nvPr>
            <p:ph type="title"/>
          </p:nvPr>
        </p:nvSpPr>
        <p:spPr>
          <a:xfrm>
            <a:off x="420331" y="365125"/>
            <a:ext cx="11128140" cy="144004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dirty="0"/>
              <a:t>Thank You!</a:t>
            </a:r>
            <a:endParaRPr dirty="0"/>
          </a:p>
        </p:txBody>
      </p:sp>
      <p:sp>
        <p:nvSpPr>
          <p:cNvPr id="272" name="Google Shape;272;p28"/>
          <p:cNvSpPr txBox="1">
            <a:spLocks noGrp="1"/>
          </p:cNvSpPr>
          <p:nvPr>
            <p:ph type="body" idx="1"/>
          </p:nvPr>
        </p:nvSpPr>
        <p:spPr>
          <a:xfrm>
            <a:off x="838200" y="1825625"/>
            <a:ext cx="5248200" cy="4351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SzPts val="1800"/>
              <a:buNone/>
            </a:pPr>
            <a:endParaRPr sz="2100" dirty="0"/>
          </a:p>
          <a:p>
            <a:pPr marL="0" lvl="0" indent="0" algn="ctr" rtl="0">
              <a:lnSpc>
                <a:spcPct val="90000"/>
              </a:lnSpc>
              <a:spcBef>
                <a:spcPts val="1000"/>
              </a:spcBef>
              <a:spcAft>
                <a:spcPts val="0"/>
              </a:spcAft>
              <a:buSzPts val="1800"/>
              <a:buNone/>
            </a:pPr>
            <a:br>
              <a:rPr lang="en-US" sz="1800" dirty="0"/>
            </a:br>
            <a:endParaRPr sz="1800" dirty="0"/>
          </a:p>
          <a:p>
            <a:pPr marL="0" lvl="0" indent="0" algn="ctr" rtl="0">
              <a:lnSpc>
                <a:spcPct val="90000"/>
              </a:lnSpc>
              <a:spcBef>
                <a:spcPts val="1000"/>
              </a:spcBef>
              <a:spcAft>
                <a:spcPts val="0"/>
              </a:spcAft>
              <a:buSzPts val="1800"/>
              <a:buNone/>
            </a:pPr>
            <a:endParaRPr sz="3700" dirty="0">
              <a:solidFill>
                <a:srgbClr val="000000"/>
              </a:solidFill>
            </a:endParaRPr>
          </a:p>
        </p:txBody>
      </p:sp>
      <p:pic>
        <p:nvPicPr>
          <p:cNvPr id="273" name="Google Shape;273;p28"/>
          <p:cNvPicPr preferRelativeResize="0"/>
          <p:nvPr/>
        </p:nvPicPr>
        <p:blipFill rotWithShape="1">
          <a:blip r:embed="rId3">
            <a:alphaModFix/>
          </a:blip>
          <a:srcRect/>
          <a:stretch/>
        </p:blipFill>
        <p:spPr>
          <a:xfrm>
            <a:off x="9292698" y="385577"/>
            <a:ext cx="2146831" cy="1440048"/>
          </a:xfrm>
          <a:prstGeom prst="rect">
            <a:avLst/>
          </a:prstGeom>
          <a:noFill/>
          <a:ln>
            <a:noFill/>
          </a:ln>
        </p:spPr>
      </p:pic>
      <p:pic>
        <p:nvPicPr>
          <p:cNvPr id="6" name="Content Placeholder 7" descr="Colorful ink in water">
            <a:extLst>
              <a:ext uri="{FF2B5EF4-FFF2-40B4-BE49-F238E27FC236}">
                <a16:creationId xmlns:a16="http://schemas.microsoft.com/office/drawing/2014/main" id="{0AAFC700-8949-4062-A3F2-9D5279A2F986}"/>
              </a:ext>
            </a:extLst>
          </p:cNvPr>
          <p:cNvPicPr>
            <a:picLocks noChangeAspect="1"/>
          </p:cNvPicPr>
          <p:nvPr/>
        </p:nvPicPr>
        <p:blipFill>
          <a:blip r:embed="rId4"/>
          <a:stretch>
            <a:fillRect/>
          </a:stretch>
        </p:blipFill>
        <p:spPr>
          <a:xfrm>
            <a:off x="420331" y="4888549"/>
            <a:ext cx="11128140" cy="1604326"/>
          </a:xfrm>
          <a:prstGeom prst="rect">
            <a:avLst/>
          </a:prstGeom>
          <a:noFill/>
          <a:ln>
            <a:noFill/>
          </a:ln>
        </p:spPr>
      </p:pic>
      <p:sp>
        <p:nvSpPr>
          <p:cNvPr id="7" name="Google Shape;396;p31">
            <a:extLst>
              <a:ext uri="{FF2B5EF4-FFF2-40B4-BE49-F238E27FC236}">
                <a16:creationId xmlns:a16="http://schemas.microsoft.com/office/drawing/2014/main" id="{7F855C3B-6E00-491D-A9AE-7EAC7CCA9D85}"/>
              </a:ext>
            </a:extLst>
          </p:cNvPr>
          <p:cNvSpPr/>
          <p:nvPr/>
        </p:nvSpPr>
        <p:spPr>
          <a:xfrm>
            <a:off x="3309729" y="1305362"/>
            <a:ext cx="5874027" cy="4524275"/>
          </a:xfrm>
          <a:prstGeom prst="rect">
            <a:avLst/>
          </a:prstGeom>
          <a:noFill/>
          <a:ln w="28575" cap="flat" cmpd="sng">
            <a:solidFill>
              <a:srgbClr val="FFC000"/>
            </a:solidFill>
            <a:prstDash val="solid"/>
            <a:round/>
            <a:headEnd type="none" w="sm" len="sm"/>
            <a:tailEnd type="none" w="sm" len="sm"/>
          </a:ln>
        </p:spPr>
        <p:txBody>
          <a:bodyPr spcFirstLastPara="1" wrap="square" lIns="91425" tIns="45700" rIns="91425" bIns="45700" anchor="t" anchorCtr="0">
            <a:spAutoFit/>
          </a:bodyPr>
          <a:lstStyle/>
          <a:p>
            <a:pPr algn="ctr"/>
            <a:r>
              <a:rPr lang="en-US" dirty="0"/>
              <a:t>Carol Grigsby, Chair of the DDC</a:t>
            </a:r>
          </a:p>
          <a:p>
            <a:pPr algn="ctr"/>
            <a:endParaRPr lang="en-US" dirty="0"/>
          </a:p>
          <a:p>
            <a:pPr algn="ctr"/>
            <a:r>
              <a:rPr lang="en-US" dirty="0">
                <a:solidFill>
                  <a:schemeClr val="dk1"/>
                </a:solidFill>
                <a:ea typeface="Calibri"/>
                <a:cs typeface="Calibri"/>
                <a:sym typeface="Calibri"/>
              </a:rPr>
              <a:t>Jane Brown, Chair of the </a:t>
            </a:r>
            <a:r>
              <a:rPr lang="en-US" dirty="0">
                <a:ea typeface="Verdana" panose="020B0604030504040204" pitchFamily="34" charset="0"/>
                <a:cs typeface="Verdana"/>
                <a:sym typeface="Verdana"/>
              </a:rPr>
              <a:t>State Plan Committee </a:t>
            </a:r>
            <a:endParaRPr lang="en-US" dirty="0">
              <a:solidFill>
                <a:schemeClr val="dk1"/>
              </a:solidFill>
              <a:ea typeface="Calibri"/>
              <a:cs typeface="Calibri"/>
              <a:sym typeface="Calibri"/>
            </a:endParaRPr>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Kali Wasenko, Former Chair </a:t>
            </a:r>
            <a:endParaRPr sz="1800" dirty="0">
              <a:solidFill>
                <a:schemeClr val="dk1"/>
              </a:solidFill>
              <a:latin typeface="Calibri"/>
              <a:ea typeface="Calibri"/>
              <a:cs typeface="Calibri"/>
              <a:sym typeface="Calibri"/>
            </a:endParaRPr>
          </a:p>
          <a:p>
            <a:pPr algn="ctr"/>
            <a:r>
              <a:rPr lang="en-US" dirty="0">
                <a:solidFill>
                  <a:schemeClr val="dk1"/>
                </a:solidFill>
                <a:ea typeface="Calibri"/>
                <a:cs typeface="Calibri"/>
                <a:sym typeface="Calibri"/>
              </a:rPr>
              <a:t>Lisa Matthews</a:t>
            </a:r>
          </a:p>
          <a:p>
            <a:pPr algn="ctr"/>
            <a:r>
              <a:rPr lang="en-US" dirty="0">
                <a:solidFill>
                  <a:schemeClr val="dk1"/>
                </a:solidFill>
                <a:ea typeface="Calibri"/>
                <a:cs typeface="Calibri"/>
                <a:sym typeface="Calibri"/>
              </a:rPr>
              <a:t>Heather Stowe</a:t>
            </a:r>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Bernard Crawford</a:t>
            </a:r>
            <a:endParaRPr sz="1800" dirty="0">
              <a:solidFill>
                <a:schemeClr val="dk1"/>
              </a:solidFill>
              <a:latin typeface="Calibri"/>
              <a:ea typeface="Calibri"/>
              <a:cs typeface="Calibri"/>
              <a:sym typeface="Calibri"/>
            </a:endParaRPr>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Amber Keohane</a:t>
            </a:r>
            <a:endParaRPr sz="1800" dirty="0">
              <a:solidFill>
                <a:schemeClr val="dk1"/>
              </a:solidFill>
              <a:latin typeface="Calibri"/>
              <a:ea typeface="Calibri"/>
              <a:cs typeface="Calibri"/>
              <a:sym typeface="Calibri"/>
            </a:endParaRPr>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Andrew Reese</a:t>
            </a:r>
            <a:endParaRPr sz="1800" dirty="0">
              <a:solidFill>
                <a:schemeClr val="dk1"/>
              </a:solidFill>
              <a:latin typeface="Calibri"/>
              <a:ea typeface="Calibri"/>
              <a:cs typeface="Calibri"/>
              <a:sym typeface="Calibri"/>
            </a:endParaRPr>
          </a:p>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DC-DDC Council Staff: </a:t>
            </a:r>
            <a:endParaRPr dirty="0"/>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Alison Whyte, Executive Director DDC</a:t>
            </a:r>
            <a:endParaRPr dirty="0"/>
          </a:p>
          <a:p>
            <a:pPr algn="ctr"/>
            <a:r>
              <a:rPr lang="en-US" dirty="0">
                <a:solidFill>
                  <a:schemeClr val="dk1"/>
                </a:solidFill>
                <a:ea typeface="Calibri"/>
                <a:cs typeface="Calibri"/>
                <a:sym typeface="Calibri"/>
              </a:rPr>
              <a:t>Denice McCain, Staff Assistant</a:t>
            </a:r>
          </a:p>
          <a:p>
            <a:pPr algn="ctr"/>
            <a:r>
              <a:rPr lang="en-US" dirty="0"/>
              <a:t>Emily Kranking, Communication Strategies</a:t>
            </a:r>
            <a:endParaRPr lang="en-US" dirty="0">
              <a:solidFill>
                <a:schemeClr val="dk1"/>
              </a:solidFill>
              <a:ea typeface="Calibri"/>
              <a:cs typeface="Calibri"/>
              <a:sym typeface="Calibri"/>
            </a:endParaRPr>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Luz Z. Collazo, Administrative Support Specialist</a:t>
            </a: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87AD6055-E8D8-48E9-AEE0-893AADDB5FE1}"/>
              </a:ext>
            </a:extLst>
          </p:cNvPr>
          <p:cNvSpPr/>
          <p:nvPr/>
        </p:nvSpPr>
        <p:spPr>
          <a:xfrm>
            <a:off x="3896591" y="619980"/>
            <a:ext cx="5092779" cy="400110"/>
          </a:xfrm>
          <a:prstGeom prst="rect">
            <a:avLst/>
          </a:prstGeom>
        </p:spPr>
        <p:txBody>
          <a:bodyPr wrap="square">
            <a:spAutoFit/>
          </a:bodyPr>
          <a:lstStyle/>
          <a:p>
            <a:r>
              <a:rPr lang="en-US" sz="2000" dirty="0">
                <a:latin typeface="Verdana" panose="020B0604030504040204" pitchFamily="34" charset="0"/>
                <a:ea typeface="Verdana" panose="020B0604030504040204" pitchFamily="34" charset="0"/>
              </a:rPr>
              <a:t>2022-2026 DC DDC STATE PLAN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7"/>
          <p:cNvSpPr txBox="1">
            <a:spLocks noGrp="1"/>
          </p:cNvSpPr>
          <p:nvPr>
            <p:ph type="title"/>
          </p:nvPr>
        </p:nvSpPr>
        <p:spPr>
          <a:xfrm>
            <a:off x="838200" y="169612"/>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sz="4000" dirty="0"/>
              <a:t>Overview</a:t>
            </a:r>
            <a:endParaRPr sz="4000" dirty="0"/>
          </a:p>
        </p:txBody>
      </p:sp>
      <p:sp>
        <p:nvSpPr>
          <p:cNvPr id="128" name="Google Shape;128;p17"/>
          <p:cNvSpPr txBox="1">
            <a:spLocks noGrp="1"/>
          </p:cNvSpPr>
          <p:nvPr>
            <p:ph type="body" idx="1"/>
          </p:nvPr>
        </p:nvSpPr>
        <p:spPr>
          <a:xfrm>
            <a:off x="774102" y="1185900"/>
            <a:ext cx="10643795" cy="554018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dirty="0"/>
              <a:t>What is the DC Developmental Disabilities Council (DDC)?</a:t>
            </a:r>
            <a:endParaRPr dirty="0"/>
          </a:p>
          <a:p>
            <a:pPr marL="457200" lvl="0" indent="-355600" algn="l" rtl="0">
              <a:lnSpc>
                <a:spcPct val="90000"/>
              </a:lnSpc>
              <a:spcBef>
                <a:spcPts val="0"/>
              </a:spcBef>
              <a:spcAft>
                <a:spcPts val="0"/>
              </a:spcAft>
              <a:buSzPts val="2000"/>
              <a:buChar char="•"/>
            </a:pPr>
            <a:r>
              <a:rPr lang="en-US" sz="2000" dirty="0"/>
              <a:t>The Developmental Disabilities Council (DDC) of the District of Columbia seeks to strengthen the voice of people with developmental disabilities and their families in DC in support of greater independence, inclusion, empowerment and the pursuit of life as they choose. </a:t>
            </a:r>
            <a:endParaRPr sz="2000" dirty="0"/>
          </a:p>
          <a:p>
            <a:pPr marL="457200" lvl="0" indent="-355600" algn="l" rtl="0">
              <a:lnSpc>
                <a:spcPct val="90000"/>
              </a:lnSpc>
              <a:spcBef>
                <a:spcPts val="0"/>
              </a:spcBef>
              <a:spcAft>
                <a:spcPts val="0"/>
              </a:spcAft>
              <a:buSzPts val="2000"/>
              <a:buChar char="•"/>
            </a:pPr>
            <a:r>
              <a:rPr lang="en-US" sz="2000" dirty="0"/>
              <a:t>We strive to create change that eliminates discrimination and removes barriers to full inclusion through our advocacy.</a:t>
            </a:r>
            <a:endParaRPr sz="2000" dirty="0"/>
          </a:p>
          <a:p>
            <a:pPr marL="457200" indent="-355600">
              <a:spcBef>
                <a:spcPts val="0"/>
              </a:spcBef>
              <a:buSzPts val="2000"/>
            </a:pPr>
            <a:r>
              <a:rPr lang="en-US" sz="2000" dirty="0"/>
              <a:t>DDC members are appointed by the Mayor but serve the residents of DC. They are people with DD, family members of people with DD, and professionals working on disability issues. </a:t>
            </a:r>
          </a:p>
          <a:p>
            <a:pPr marL="457200" indent="-355600">
              <a:spcBef>
                <a:spcPts val="0"/>
              </a:spcBef>
              <a:buSzPts val="2000"/>
            </a:pPr>
            <a:r>
              <a:rPr lang="en-US" sz="2000" dirty="0"/>
              <a:t>Staff of the DDC work for the members and implement the state plan. We sit within the DC Office of Disability Rights, but we are an independent organization.</a:t>
            </a:r>
          </a:p>
          <a:p>
            <a:pPr marL="0" lvl="0" indent="0" algn="l" rtl="0">
              <a:lnSpc>
                <a:spcPct val="90000"/>
              </a:lnSpc>
              <a:spcBef>
                <a:spcPts val="0"/>
              </a:spcBef>
              <a:spcAft>
                <a:spcPts val="0"/>
              </a:spcAft>
              <a:buSzPts val="1800"/>
              <a:buNone/>
            </a:pPr>
            <a:endParaRPr dirty="0"/>
          </a:p>
          <a:p>
            <a:pPr marL="0" lvl="0" indent="0">
              <a:spcBef>
                <a:spcPts val="0"/>
              </a:spcBef>
              <a:buSzPts val="1800"/>
              <a:buNone/>
            </a:pPr>
            <a:r>
              <a:rPr lang="en-US" dirty="0">
                <a:ea typeface="Verdana" panose="020B0604030504040204" pitchFamily="34" charset="0"/>
              </a:rPr>
              <a:t>What is the Five-Year State Plan and Why is it important?</a:t>
            </a:r>
            <a:endParaRPr lang="en-US" dirty="0"/>
          </a:p>
          <a:p>
            <a:pPr marL="457200" lvl="0" indent="-355600">
              <a:spcBef>
                <a:spcPts val="0"/>
              </a:spcBef>
              <a:buSzPts val="2000"/>
            </a:pPr>
            <a:r>
              <a:rPr lang="en-US" sz="2000" dirty="0">
                <a:ea typeface="Verdana" panose="020B0604030504040204" pitchFamily="34" charset="0"/>
              </a:rPr>
              <a:t>Roadmap that guides how we support people with DD in DC; it helps us decide how to award grant funding and where to put our advocacy efforts</a:t>
            </a:r>
          </a:p>
          <a:p>
            <a:pPr marL="457200" indent="-355600">
              <a:spcBef>
                <a:spcPts val="0"/>
              </a:spcBef>
              <a:buSzPts val="2000"/>
            </a:pPr>
            <a:r>
              <a:rPr lang="en-US" sz="2000" dirty="0">
                <a:ea typeface="Verdana" panose="020B0604030504040204" pitchFamily="34" charset="0"/>
              </a:rPr>
              <a:t>It is a plan that reflects the values and priorities expressed by our community!</a:t>
            </a:r>
          </a:p>
          <a:p>
            <a:pPr marL="457200" lvl="0" indent="-355600">
              <a:spcBef>
                <a:spcPts val="0"/>
              </a:spcBef>
              <a:buSzPts val="2000"/>
            </a:pPr>
            <a:r>
              <a:rPr lang="en-US" sz="2000" dirty="0"/>
              <a:t>Federal requirement from the Developmental Disabilities Assistance and Bill of Rights Act </a:t>
            </a:r>
          </a:p>
          <a:p>
            <a:pPr marL="457200" lvl="0" indent="-355600">
              <a:spcBef>
                <a:spcPts val="0"/>
              </a:spcBef>
              <a:buSzPts val="2000"/>
            </a:pPr>
            <a:r>
              <a:rPr lang="en-US" sz="2000" dirty="0"/>
              <a:t>DD Act –Public Law 106-402, 2000 and </a:t>
            </a:r>
            <a:r>
              <a:rPr lang="en-US" sz="2000" dirty="0">
                <a:ea typeface="Verdana" panose="020B0604030504040204" pitchFamily="34" charset="0"/>
              </a:rPr>
              <a:t>serves as the “contract” to receive federal money.</a:t>
            </a:r>
          </a:p>
          <a:p>
            <a:pPr marL="457200" lvl="0" indent="-355600">
              <a:spcBef>
                <a:spcPts val="0"/>
              </a:spcBef>
              <a:buSzPts val="2000"/>
            </a:pPr>
            <a:endParaRPr lang="en-US" sz="2000" dirty="0"/>
          </a:p>
          <a:p>
            <a:pPr marL="457200" lvl="0" indent="0" algn="l" rtl="0">
              <a:lnSpc>
                <a:spcPct val="90000"/>
              </a:lnSpc>
              <a:spcBef>
                <a:spcPts val="0"/>
              </a:spcBef>
              <a:spcAft>
                <a:spcPts val="0"/>
              </a:spcAft>
              <a:buSzPts val="1800"/>
              <a:buNone/>
            </a:pPr>
            <a:endParaRPr sz="2000" dirty="0"/>
          </a:p>
          <a:p>
            <a:pPr marL="457200" lvl="0" indent="0" algn="l" rtl="0">
              <a:lnSpc>
                <a:spcPct val="90000"/>
              </a:lnSpc>
              <a:spcBef>
                <a:spcPts val="0"/>
              </a:spcBef>
              <a:spcAft>
                <a:spcPts val="0"/>
              </a:spcAft>
              <a:buSzPts val="1800"/>
              <a:buNone/>
            </a:pPr>
            <a:endParaRPr sz="1900" dirty="0"/>
          </a:p>
        </p:txBody>
      </p:sp>
      <p:pic>
        <p:nvPicPr>
          <p:cNvPr id="129" name="Google Shape;129;p17"/>
          <p:cNvPicPr preferRelativeResize="0"/>
          <p:nvPr/>
        </p:nvPicPr>
        <p:blipFill rotWithShape="1">
          <a:blip r:embed="rId3">
            <a:alphaModFix/>
          </a:blip>
          <a:srcRect/>
          <a:stretch/>
        </p:blipFill>
        <p:spPr>
          <a:xfrm>
            <a:off x="9073431" y="169613"/>
            <a:ext cx="2146831" cy="101628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grpSp>
        <p:nvGrpSpPr>
          <p:cNvPr id="266" name="Google Shape;266;p18"/>
          <p:cNvGrpSpPr/>
          <p:nvPr/>
        </p:nvGrpSpPr>
        <p:grpSpPr>
          <a:xfrm>
            <a:off x="478969" y="1238980"/>
            <a:ext cx="11141240" cy="2716115"/>
            <a:chOff x="136359" y="268653"/>
            <a:chExt cx="11141240" cy="2716115"/>
          </a:xfrm>
        </p:grpSpPr>
        <p:sp>
          <p:nvSpPr>
            <p:cNvPr id="267" name="Google Shape;267;p18"/>
            <p:cNvSpPr/>
            <p:nvPr/>
          </p:nvSpPr>
          <p:spPr>
            <a:xfrm>
              <a:off x="136359" y="284137"/>
              <a:ext cx="2651447" cy="2651447"/>
            </a:xfrm>
            <a:prstGeom prst="octagon">
              <a:avLst>
                <a:gd name="adj" fmla="val 29289"/>
              </a:avLst>
            </a:prstGeom>
            <a:solidFill>
              <a:srgbClr val="757070">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8" name="Google Shape;268;p18"/>
            <p:cNvSpPr txBox="1"/>
            <p:nvPr/>
          </p:nvSpPr>
          <p:spPr>
            <a:xfrm>
              <a:off x="524650" y="672428"/>
              <a:ext cx="1874865" cy="1874865"/>
            </a:xfrm>
            <a:prstGeom prst="rect">
              <a:avLst/>
            </a:prstGeom>
            <a:noFill/>
            <a:ln>
              <a:noFill/>
            </a:ln>
          </p:spPr>
          <p:txBody>
            <a:bodyPr spcFirstLastPara="1" wrap="square" lIns="145900" tIns="20300" rIns="145900" bIns="20300" anchor="ctr" anchorCtr="0">
              <a:noAutofit/>
            </a:bodyPr>
            <a:lstStyle/>
            <a:p>
              <a:pPr marL="0" marR="0" lvl="0" indent="0" algn="ctr" rtl="0">
                <a:lnSpc>
                  <a:spcPct val="90000"/>
                </a:lnSpc>
                <a:spcBef>
                  <a:spcPts val="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Gather Community Input to</a:t>
              </a:r>
              <a:endParaRPr sz="1600" b="0" dirty="0">
                <a:solidFill>
                  <a:schemeClr val="dk1"/>
                </a:solidFill>
                <a:latin typeface="Verdana"/>
                <a:ea typeface="Verdana"/>
                <a:cs typeface="Verdana"/>
                <a:sym typeface="Verdana"/>
              </a:endParaRPr>
            </a:p>
            <a:p>
              <a:pPr marL="0" marR="0" lvl="0" indent="0" algn="ctr" rtl="0">
                <a:lnSpc>
                  <a:spcPct val="90000"/>
                </a:lnSpc>
                <a:spcBef>
                  <a:spcPts val="560"/>
                </a:spcBef>
                <a:spcAft>
                  <a:spcPts val="0"/>
                </a:spcAft>
                <a:buClr>
                  <a:srgbClr val="000000"/>
                </a:buClr>
                <a:buSzPts val="1600"/>
                <a:buFont typeface="Verdana"/>
                <a:buNone/>
              </a:pPr>
              <a:r>
                <a:rPr lang="en-US" sz="1600" b="0" dirty="0">
                  <a:solidFill>
                    <a:srgbClr val="000000"/>
                  </a:solidFill>
                  <a:latin typeface="Verdana"/>
                  <a:ea typeface="Verdana"/>
                  <a:cs typeface="Verdana"/>
                  <a:sym typeface="Verdana"/>
                </a:rPr>
                <a:t>Identify the Needs</a:t>
              </a:r>
              <a:endParaRPr dirty="0"/>
            </a:p>
            <a:p>
              <a:pPr marL="0" marR="0" lvl="0" indent="0" algn="ctr" rtl="0">
                <a:lnSpc>
                  <a:spcPct val="90000"/>
                </a:lnSpc>
                <a:spcBef>
                  <a:spcPts val="560"/>
                </a:spcBef>
                <a:spcAft>
                  <a:spcPts val="0"/>
                </a:spcAft>
                <a:buClr>
                  <a:srgbClr val="000000"/>
                </a:buClr>
                <a:buSzPts val="1600"/>
                <a:buFont typeface="Verdana"/>
                <a:buNone/>
              </a:pPr>
              <a:r>
                <a:rPr lang="en-US" sz="1600" b="0" dirty="0">
                  <a:solidFill>
                    <a:srgbClr val="000000"/>
                  </a:solidFill>
                  <a:latin typeface="Verdana"/>
                  <a:ea typeface="Verdana"/>
                  <a:cs typeface="Verdana"/>
                  <a:sym typeface="Verdana"/>
                </a:rPr>
                <a:t>Services &amp; Supports</a:t>
              </a:r>
              <a:endParaRPr dirty="0"/>
            </a:p>
            <a:p>
              <a:pPr marL="0" marR="0" lvl="0" indent="0" algn="ctr" rtl="0">
                <a:lnSpc>
                  <a:spcPct val="90000"/>
                </a:lnSpc>
                <a:spcBef>
                  <a:spcPts val="560"/>
                </a:spcBef>
                <a:spcAft>
                  <a:spcPts val="0"/>
                </a:spcAft>
                <a:buClr>
                  <a:schemeClr val="dk1"/>
                </a:buClr>
                <a:buSzPts val="1200"/>
                <a:buFont typeface="Verdana"/>
                <a:buNone/>
              </a:pPr>
              <a:r>
                <a:rPr lang="en-US" sz="1200" b="0" dirty="0">
                  <a:solidFill>
                    <a:schemeClr val="dk1"/>
                  </a:solidFill>
                  <a:latin typeface="Verdana"/>
                  <a:ea typeface="Verdana"/>
                  <a:cs typeface="Verdana"/>
                  <a:sym typeface="Verdana"/>
                </a:rPr>
                <a:t>Persons with DD/ID their Families on DC</a:t>
              </a:r>
              <a:endParaRPr dirty="0"/>
            </a:p>
            <a:p>
              <a:pPr marL="0" marR="0" lvl="0" indent="0" algn="ctr" rtl="0">
                <a:lnSpc>
                  <a:spcPct val="90000"/>
                </a:lnSpc>
                <a:spcBef>
                  <a:spcPts val="420"/>
                </a:spcBef>
                <a:spcAft>
                  <a:spcPts val="0"/>
                </a:spcAft>
                <a:buClr>
                  <a:schemeClr val="dk1"/>
                </a:buClr>
                <a:buSzPts val="1200"/>
                <a:buFont typeface="Verdana"/>
                <a:buNone/>
              </a:pPr>
              <a:r>
                <a:rPr lang="en-US" sz="1200" b="0" dirty="0">
                  <a:solidFill>
                    <a:schemeClr val="dk1"/>
                  </a:solidFill>
                  <a:latin typeface="Verdana"/>
                  <a:ea typeface="Verdana"/>
                  <a:cs typeface="Verdana"/>
                  <a:sym typeface="Verdana"/>
                </a:rPr>
                <a:t>Stakeholders </a:t>
              </a:r>
              <a:endParaRPr dirty="0"/>
            </a:p>
          </p:txBody>
        </p:sp>
        <p:sp>
          <p:nvSpPr>
            <p:cNvPr id="269" name="Google Shape;269;p18"/>
            <p:cNvSpPr/>
            <p:nvPr/>
          </p:nvSpPr>
          <p:spPr>
            <a:xfrm>
              <a:off x="2125937" y="274433"/>
              <a:ext cx="2651447" cy="2651447"/>
            </a:xfrm>
            <a:prstGeom prst="ellipse">
              <a:avLst/>
            </a:prstGeom>
            <a:solidFill>
              <a:srgbClr val="92D050">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0" name="Google Shape;270;p18"/>
            <p:cNvSpPr txBox="1"/>
            <p:nvPr/>
          </p:nvSpPr>
          <p:spPr>
            <a:xfrm>
              <a:off x="2514232" y="662728"/>
              <a:ext cx="1874857" cy="1874857"/>
            </a:xfrm>
            <a:prstGeom prst="rect">
              <a:avLst/>
            </a:prstGeom>
            <a:noFill/>
            <a:ln>
              <a:noFill/>
            </a:ln>
          </p:spPr>
          <p:txBody>
            <a:bodyPr spcFirstLastPara="1" wrap="square" lIns="145900" tIns="20300" rIns="145900" bIns="20300" anchor="ctr" anchorCtr="0">
              <a:noAutofit/>
            </a:bodyPr>
            <a:lstStyle/>
            <a:p>
              <a:pPr marL="0" marR="0" lvl="0" indent="0" algn="ctr" rtl="0">
                <a:lnSpc>
                  <a:spcPct val="90000"/>
                </a:lnSpc>
                <a:spcBef>
                  <a:spcPts val="0"/>
                </a:spcBef>
                <a:spcAft>
                  <a:spcPts val="0"/>
                </a:spcAft>
                <a:buClr>
                  <a:schemeClr val="dk1"/>
                </a:buClr>
                <a:buSzPts val="1600"/>
                <a:buFont typeface="Verdana"/>
                <a:buNone/>
              </a:pPr>
              <a:r>
                <a:rPr lang="en-US" sz="1600" dirty="0">
                  <a:solidFill>
                    <a:schemeClr val="dk1"/>
                  </a:solidFill>
                  <a:latin typeface="Verdana"/>
                  <a:ea typeface="Verdana"/>
                  <a:cs typeface="Verdana"/>
                  <a:sym typeface="Verdana"/>
                </a:rPr>
                <a:t>Development of the goals, objectives strategies and priorities of the plan </a:t>
              </a:r>
              <a:endParaRPr dirty="0"/>
            </a:p>
          </p:txBody>
        </p:sp>
        <p:sp>
          <p:nvSpPr>
            <p:cNvPr id="271" name="Google Shape;271;p18"/>
            <p:cNvSpPr/>
            <p:nvPr/>
          </p:nvSpPr>
          <p:spPr>
            <a:xfrm>
              <a:off x="4281473" y="268653"/>
              <a:ext cx="2783410" cy="2651447"/>
            </a:xfrm>
            <a:prstGeom prst="pentagon">
              <a:avLst>
                <a:gd name="hf" fmla="val 105146"/>
                <a:gd name="vf" fmla="val 110557"/>
              </a:avLst>
            </a:prstGeom>
            <a:solidFill>
              <a:srgbClr val="FF0000">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2" name="Google Shape;272;p18"/>
            <p:cNvSpPr txBox="1"/>
            <p:nvPr/>
          </p:nvSpPr>
          <p:spPr>
            <a:xfrm>
              <a:off x="4813059" y="894573"/>
              <a:ext cx="1720238" cy="2025520"/>
            </a:xfrm>
            <a:prstGeom prst="rect">
              <a:avLst/>
            </a:prstGeom>
            <a:noFill/>
            <a:ln>
              <a:noFill/>
            </a:ln>
          </p:spPr>
          <p:txBody>
            <a:bodyPr spcFirstLastPara="1" wrap="square" lIns="145900" tIns="20300" rIns="145900" bIns="20300" anchor="ctr" anchorCtr="0">
              <a:noAutofit/>
            </a:bodyPr>
            <a:lstStyle/>
            <a:p>
              <a:pPr marL="0" marR="0" lvl="0" indent="0" algn="ctr" rtl="0">
                <a:lnSpc>
                  <a:spcPct val="90000"/>
                </a:lnSpc>
                <a:spcBef>
                  <a:spcPts val="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Public Hearings </a:t>
              </a:r>
              <a:endParaRPr dirty="0"/>
            </a:p>
            <a:p>
              <a:pPr marL="0" marR="0" lvl="0" indent="0" algn="ctr" rtl="0">
                <a:lnSpc>
                  <a:spcPct val="90000"/>
                </a:lnSpc>
                <a:spcBef>
                  <a:spcPts val="56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State Plan </a:t>
              </a:r>
              <a:endParaRPr dirty="0"/>
            </a:p>
            <a:p>
              <a:pPr marL="0" marR="0" lvl="0" indent="0" algn="ctr" rtl="0">
                <a:lnSpc>
                  <a:spcPct val="90000"/>
                </a:lnSpc>
                <a:spcBef>
                  <a:spcPts val="56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2022-2026</a:t>
              </a:r>
              <a:endParaRPr dirty="0"/>
            </a:p>
            <a:p>
              <a:pPr marL="0" marR="0" lvl="0" indent="0" algn="ctr" rtl="0">
                <a:lnSpc>
                  <a:spcPct val="90000"/>
                </a:lnSpc>
                <a:spcBef>
                  <a:spcPts val="56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Public Comments </a:t>
              </a:r>
              <a:endParaRPr dirty="0"/>
            </a:p>
            <a:p>
              <a:pPr marL="0" marR="0" lvl="0" indent="0" algn="ctr" rtl="0">
                <a:lnSpc>
                  <a:spcPct val="90000"/>
                </a:lnSpc>
                <a:spcBef>
                  <a:spcPts val="56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(45 days)</a:t>
              </a:r>
              <a:endParaRPr sz="1600" b="0" dirty="0">
                <a:solidFill>
                  <a:schemeClr val="dk1"/>
                </a:solidFill>
                <a:latin typeface="Verdana"/>
                <a:ea typeface="Verdana"/>
                <a:cs typeface="Verdana"/>
                <a:sym typeface="Verdana"/>
              </a:endParaRPr>
            </a:p>
          </p:txBody>
        </p:sp>
        <p:sp>
          <p:nvSpPr>
            <p:cNvPr id="273" name="Google Shape;273;p18"/>
            <p:cNvSpPr/>
            <p:nvPr/>
          </p:nvSpPr>
          <p:spPr>
            <a:xfrm>
              <a:off x="6500215" y="274433"/>
              <a:ext cx="2651447" cy="2651447"/>
            </a:xfrm>
            <a:prstGeom prst="ellipse">
              <a:avLst/>
            </a:prstGeom>
            <a:solidFill>
              <a:srgbClr val="4372C3">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4" name="Google Shape;274;p18"/>
            <p:cNvSpPr txBox="1"/>
            <p:nvPr/>
          </p:nvSpPr>
          <p:spPr>
            <a:xfrm>
              <a:off x="6888510" y="662728"/>
              <a:ext cx="1874857" cy="1874857"/>
            </a:xfrm>
            <a:prstGeom prst="rect">
              <a:avLst/>
            </a:prstGeom>
            <a:noFill/>
            <a:ln>
              <a:noFill/>
            </a:ln>
          </p:spPr>
          <p:txBody>
            <a:bodyPr spcFirstLastPara="1" wrap="square" lIns="145900" tIns="20300" rIns="145900" bIns="20300" anchor="ctr" anchorCtr="0">
              <a:noAutofit/>
            </a:bodyPr>
            <a:lstStyle/>
            <a:p>
              <a:pPr marL="0" marR="0" lvl="0" indent="0" algn="ctr" rtl="0">
                <a:lnSpc>
                  <a:spcPct val="90000"/>
                </a:lnSpc>
                <a:spcBef>
                  <a:spcPts val="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Council Members Approval the </a:t>
              </a:r>
              <a:endParaRPr dirty="0"/>
            </a:p>
            <a:p>
              <a:pPr marL="0" marR="0" lvl="0" indent="0" algn="ctr" rtl="0">
                <a:lnSpc>
                  <a:spcPct val="90000"/>
                </a:lnSpc>
                <a:spcBef>
                  <a:spcPts val="56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Final State Plan 2022-2026 </a:t>
              </a:r>
              <a:endParaRPr dirty="0"/>
            </a:p>
            <a:p>
              <a:pPr marL="0" marR="0" lvl="0" indent="0" algn="ctr" rtl="0">
                <a:lnSpc>
                  <a:spcPct val="90000"/>
                </a:lnSpc>
                <a:spcBef>
                  <a:spcPts val="56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and Budget</a:t>
              </a:r>
              <a:endParaRPr sz="1600" b="0" dirty="0">
                <a:solidFill>
                  <a:schemeClr val="dk1"/>
                </a:solidFill>
                <a:latin typeface="Verdana"/>
                <a:ea typeface="Verdana"/>
                <a:cs typeface="Verdana"/>
                <a:sym typeface="Verdana"/>
              </a:endParaRPr>
            </a:p>
          </p:txBody>
        </p:sp>
        <p:sp>
          <p:nvSpPr>
            <p:cNvPr id="275" name="Google Shape;275;p18"/>
            <p:cNvSpPr/>
            <p:nvPr/>
          </p:nvSpPr>
          <p:spPr>
            <a:xfrm>
              <a:off x="8626152" y="333321"/>
              <a:ext cx="2651447" cy="2651447"/>
            </a:xfrm>
            <a:prstGeom prst="flowChartPunchedTape">
              <a:avLst/>
            </a:prstGeom>
            <a:solidFill>
              <a:srgbClr val="CA5BCD">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6" name="Google Shape;276;p18"/>
            <p:cNvSpPr txBox="1"/>
            <p:nvPr/>
          </p:nvSpPr>
          <p:spPr>
            <a:xfrm>
              <a:off x="8626152" y="863610"/>
              <a:ext cx="2651447" cy="1590869"/>
            </a:xfrm>
            <a:prstGeom prst="rect">
              <a:avLst/>
            </a:prstGeom>
            <a:noFill/>
            <a:ln>
              <a:noFill/>
            </a:ln>
          </p:spPr>
          <p:txBody>
            <a:bodyPr spcFirstLastPara="1" wrap="square" lIns="145900" tIns="20300" rIns="145900" bIns="20300" anchor="ctr" anchorCtr="0">
              <a:noAutofit/>
            </a:bodyPr>
            <a:lstStyle/>
            <a:p>
              <a:pPr marL="0" marR="0" lvl="0" indent="0" algn="ctr" rtl="0">
                <a:lnSpc>
                  <a:spcPct val="90000"/>
                </a:lnSpc>
                <a:spcBef>
                  <a:spcPts val="0"/>
                </a:spcBef>
                <a:spcAft>
                  <a:spcPts val="0"/>
                </a:spcAft>
                <a:buClr>
                  <a:schemeClr val="dk1"/>
                </a:buClr>
                <a:buSzPts val="1600"/>
                <a:buFont typeface="Verdana"/>
                <a:buNone/>
              </a:pPr>
              <a:r>
                <a:rPr lang="en-US" sz="1600" b="0" dirty="0">
                  <a:solidFill>
                    <a:schemeClr val="dk1"/>
                  </a:solidFill>
                  <a:latin typeface="Verdana"/>
                  <a:ea typeface="Verdana"/>
                  <a:cs typeface="Verdana"/>
                  <a:sym typeface="Verdana"/>
                </a:rPr>
                <a:t>Submitted to ACL the Final State Plan 2022-2026 with the with the Assurances</a:t>
              </a:r>
              <a:endParaRPr sz="1600" b="0" dirty="0">
                <a:solidFill>
                  <a:schemeClr val="dk1"/>
                </a:solidFill>
                <a:latin typeface="Verdana"/>
                <a:ea typeface="Verdana"/>
                <a:cs typeface="Verdana"/>
                <a:sym typeface="Verdana"/>
              </a:endParaRPr>
            </a:p>
          </p:txBody>
        </p:sp>
      </p:grpSp>
      <p:sp>
        <p:nvSpPr>
          <p:cNvPr id="277" name="Google Shape;277;p18"/>
          <p:cNvSpPr txBox="1">
            <a:spLocks noGrp="1"/>
          </p:cNvSpPr>
          <p:nvPr>
            <p:ph type="sldNum" idx="12"/>
          </p:nvPr>
        </p:nvSpPr>
        <p:spPr>
          <a:xfrm>
            <a:off x="8610600" y="6297758"/>
            <a:ext cx="2867844" cy="319753"/>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dirty="0"/>
          </a:p>
        </p:txBody>
      </p:sp>
      <p:sp>
        <p:nvSpPr>
          <p:cNvPr id="278" name="Google Shape;278;p18"/>
          <p:cNvSpPr/>
          <p:nvPr/>
        </p:nvSpPr>
        <p:spPr>
          <a:xfrm>
            <a:off x="713555" y="4484933"/>
            <a:ext cx="1973179" cy="779632"/>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October 2020 to March 2021</a:t>
            </a:r>
            <a:endParaRPr sz="1600" dirty="0">
              <a:solidFill>
                <a:schemeClr val="dk1"/>
              </a:solidFill>
              <a:latin typeface="Verdana"/>
              <a:ea typeface="Verdana"/>
              <a:cs typeface="Verdana"/>
              <a:sym typeface="Verdana"/>
            </a:endParaRPr>
          </a:p>
        </p:txBody>
      </p:sp>
      <p:sp>
        <p:nvSpPr>
          <p:cNvPr id="279" name="Google Shape;279;p18"/>
          <p:cNvSpPr/>
          <p:nvPr/>
        </p:nvSpPr>
        <p:spPr>
          <a:xfrm>
            <a:off x="3064087" y="4484933"/>
            <a:ext cx="1652341" cy="779632"/>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February to April 2021</a:t>
            </a:r>
            <a:endParaRPr sz="1600" dirty="0">
              <a:solidFill>
                <a:schemeClr val="dk1"/>
              </a:solidFill>
              <a:latin typeface="Verdana"/>
              <a:ea typeface="Verdana"/>
              <a:cs typeface="Verdana"/>
              <a:sym typeface="Verdana"/>
            </a:endParaRPr>
          </a:p>
        </p:txBody>
      </p:sp>
      <p:sp>
        <p:nvSpPr>
          <p:cNvPr id="280" name="Google Shape;280;p18"/>
          <p:cNvSpPr/>
          <p:nvPr/>
        </p:nvSpPr>
        <p:spPr>
          <a:xfrm>
            <a:off x="5140806" y="4484933"/>
            <a:ext cx="1887242" cy="779632"/>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May 5 to</a:t>
            </a:r>
            <a:endParaRPr dirty="0"/>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Jun </a:t>
            </a:r>
            <a:r>
              <a:rPr lang="en-US" dirty="0">
                <a:solidFill>
                  <a:schemeClr val="dk1"/>
                </a:solidFill>
                <a:latin typeface="Calibri"/>
                <a:ea typeface="Calibri"/>
                <a:cs typeface="Calibri"/>
                <a:sym typeface="Calibri"/>
              </a:rPr>
              <a:t>18</a:t>
            </a:r>
            <a:r>
              <a:rPr lang="en-US" sz="1800" dirty="0">
                <a:solidFill>
                  <a:schemeClr val="dk1"/>
                </a:solidFill>
                <a:latin typeface="Calibri"/>
                <a:ea typeface="Calibri"/>
                <a:cs typeface="Calibri"/>
                <a:sym typeface="Calibri"/>
              </a:rPr>
              <a:t>, 2021</a:t>
            </a:r>
            <a:endParaRPr sz="1600" dirty="0">
              <a:solidFill>
                <a:schemeClr val="dk1"/>
              </a:solidFill>
              <a:latin typeface="Calibri"/>
              <a:ea typeface="Calibri"/>
              <a:cs typeface="Calibri"/>
              <a:sym typeface="Calibri"/>
            </a:endParaRPr>
          </a:p>
        </p:txBody>
      </p:sp>
      <p:sp>
        <p:nvSpPr>
          <p:cNvPr id="281" name="Google Shape;281;p18"/>
          <p:cNvSpPr/>
          <p:nvPr/>
        </p:nvSpPr>
        <p:spPr>
          <a:xfrm>
            <a:off x="7496636" y="4500231"/>
            <a:ext cx="1625950" cy="779632"/>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July 2021</a:t>
            </a:r>
            <a:endParaRPr dirty="0"/>
          </a:p>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82" name="Google Shape;282;p18"/>
          <p:cNvSpPr/>
          <p:nvPr/>
        </p:nvSpPr>
        <p:spPr>
          <a:xfrm>
            <a:off x="9645485" y="4532707"/>
            <a:ext cx="1832959" cy="764334"/>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dk1"/>
                </a:solidFill>
                <a:latin typeface="Calibri"/>
                <a:ea typeface="Calibri"/>
                <a:cs typeface="Calibri"/>
                <a:sym typeface="Calibri"/>
              </a:rPr>
              <a:t>August 15,2021</a:t>
            </a:r>
            <a:endParaRPr sz="1800" dirty="0">
              <a:solidFill>
                <a:schemeClr val="dk1"/>
              </a:solidFill>
              <a:latin typeface="Calibri"/>
              <a:ea typeface="Calibri"/>
              <a:cs typeface="Calibri"/>
              <a:sym typeface="Calibri"/>
            </a:endParaRPr>
          </a:p>
        </p:txBody>
      </p:sp>
      <p:sp>
        <p:nvSpPr>
          <p:cNvPr id="283" name="Google Shape;283;p18"/>
          <p:cNvSpPr/>
          <p:nvPr/>
        </p:nvSpPr>
        <p:spPr>
          <a:xfrm flipH="1">
            <a:off x="1658898" y="4052810"/>
            <a:ext cx="385033" cy="203331"/>
          </a:xfrm>
          <a:prstGeom prst="downArrow">
            <a:avLst>
              <a:gd name="adj1" fmla="val 50000"/>
              <a:gd name="adj2" fmla="val 50000"/>
            </a:avLst>
          </a:prstGeom>
          <a:solidFill>
            <a:srgbClr val="AEABA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4" name="Google Shape;284;p18"/>
          <p:cNvSpPr/>
          <p:nvPr/>
        </p:nvSpPr>
        <p:spPr>
          <a:xfrm>
            <a:off x="3654951" y="3955095"/>
            <a:ext cx="396187" cy="281239"/>
          </a:xfrm>
          <a:prstGeom prst="downArrow">
            <a:avLst>
              <a:gd name="adj1" fmla="val 50000"/>
              <a:gd name="adj2" fmla="val 50000"/>
            </a:avLst>
          </a:prstGeom>
          <a:solidFill>
            <a:srgbClr val="54BF37"/>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5" name="Google Shape;285;p18"/>
          <p:cNvSpPr/>
          <p:nvPr/>
        </p:nvSpPr>
        <p:spPr>
          <a:xfrm>
            <a:off x="5851868" y="3982756"/>
            <a:ext cx="327839" cy="271789"/>
          </a:xfrm>
          <a:prstGeom prst="downArrow">
            <a:avLst>
              <a:gd name="adj1" fmla="val 50000"/>
              <a:gd name="adj2" fmla="val 50000"/>
            </a:avLst>
          </a:prstGeom>
          <a:solidFill>
            <a:schemeClr val="accent2"/>
          </a:solid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6" name="Google Shape;286;p18"/>
          <p:cNvSpPr/>
          <p:nvPr/>
        </p:nvSpPr>
        <p:spPr>
          <a:xfrm>
            <a:off x="8060954" y="4015283"/>
            <a:ext cx="327839" cy="278383"/>
          </a:xfrm>
          <a:prstGeom prst="downArrow">
            <a:avLst>
              <a:gd name="adj1" fmla="val 50000"/>
              <a:gd name="adj2" fmla="val 50000"/>
            </a:avLst>
          </a:prstGeom>
          <a:solidFill>
            <a:srgbClr val="8DA9D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7" name="Google Shape;287;p18"/>
          <p:cNvSpPr/>
          <p:nvPr/>
        </p:nvSpPr>
        <p:spPr>
          <a:xfrm>
            <a:off x="10270041" y="4115354"/>
            <a:ext cx="256329" cy="237384"/>
          </a:xfrm>
          <a:prstGeom prst="downArrow">
            <a:avLst>
              <a:gd name="adj1" fmla="val 50000"/>
              <a:gd name="adj2" fmla="val 50000"/>
            </a:avLst>
          </a:prstGeom>
          <a:solidFill>
            <a:srgbClr val="CA5BCD"/>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8" name="Google Shape;288;p18"/>
          <p:cNvSpPr/>
          <p:nvPr/>
        </p:nvSpPr>
        <p:spPr>
          <a:xfrm>
            <a:off x="0" y="0"/>
            <a:ext cx="12192000" cy="4572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FFFFFF"/>
              </a:buClr>
              <a:buSzPts val="1100"/>
              <a:buFont typeface="Calibri"/>
              <a:buNone/>
            </a:pPr>
            <a:r>
              <a:rPr lang="en-US" sz="1100" b="0" i="0" u="none" strike="noStrike" cap="none" dirty="0">
                <a:solidFill>
                  <a:srgbClr val="FFFFFF"/>
                </a:solidFill>
                <a:latin typeface="Calibri"/>
                <a:ea typeface="Calibri"/>
                <a:cs typeface="Calibri"/>
                <a:sym typeface="Calibri"/>
              </a:rPr>
              <a:t>2022-2026 DDC STATE PLAN PLANNING TIMELINE</a:t>
            </a:r>
            <a:endParaRPr sz="1800" b="0" i="0" u="none" strike="noStrike" cap="none" dirty="0">
              <a:solidFill>
                <a:schemeClr val="dk1"/>
              </a:solidFill>
              <a:latin typeface="Arial"/>
              <a:ea typeface="Arial"/>
              <a:cs typeface="Arial"/>
              <a:sym typeface="Arial"/>
            </a:endParaRPr>
          </a:p>
        </p:txBody>
      </p:sp>
      <p:sp>
        <p:nvSpPr>
          <p:cNvPr id="289" name="Google Shape;289;p18"/>
          <p:cNvSpPr/>
          <p:nvPr/>
        </p:nvSpPr>
        <p:spPr>
          <a:xfrm>
            <a:off x="1198382" y="400365"/>
            <a:ext cx="9306971" cy="5232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800"/>
              <a:buFont typeface="Verdana"/>
              <a:buNone/>
            </a:pPr>
            <a:r>
              <a:rPr lang="en-US" sz="2800" b="0" i="0" u="none" strike="noStrike" cap="none" dirty="0">
                <a:solidFill>
                  <a:srgbClr val="000000"/>
                </a:solidFill>
                <a:latin typeface="Verdana"/>
                <a:ea typeface="Verdana"/>
                <a:cs typeface="Verdana"/>
                <a:sym typeface="Verdana"/>
              </a:rPr>
              <a:t>2022-2026 DDC STATE PLAN PLANNING TIMELINE</a:t>
            </a:r>
            <a:endParaRPr sz="2800" b="0" i="0" u="none" strike="noStrike" cap="none" dirty="0">
              <a:solidFill>
                <a:schemeClr val="dk1"/>
              </a:solidFill>
              <a:latin typeface="Verdana"/>
              <a:ea typeface="Verdana"/>
              <a:cs typeface="Verdana"/>
              <a:sym typeface="Verdana"/>
            </a:endParaRPr>
          </a:p>
        </p:txBody>
      </p:sp>
      <p:sp>
        <p:nvSpPr>
          <p:cNvPr id="290" name="Google Shape;290;p18"/>
          <p:cNvSpPr/>
          <p:nvPr/>
        </p:nvSpPr>
        <p:spPr>
          <a:xfrm>
            <a:off x="636102" y="4232527"/>
            <a:ext cx="412079" cy="365125"/>
          </a:xfrm>
          <a:prstGeom prst="ellipse">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lt1"/>
                </a:solidFill>
                <a:latin typeface="Calibri"/>
                <a:ea typeface="Calibri"/>
                <a:cs typeface="Calibri"/>
                <a:sym typeface="Calibri"/>
              </a:rPr>
              <a:t>1</a:t>
            </a:r>
            <a:endParaRPr dirty="0"/>
          </a:p>
        </p:txBody>
      </p:sp>
      <p:sp>
        <p:nvSpPr>
          <p:cNvPr id="291" name="Google Shape;291;p18"/>
          <p:cNvSpPr/>
          <p:nvPr/>
        </p:nvSpPr>
        <p:spPr>
          <a:xfrm>
            <a:off x="2914002" y="4302371"/>
            <a:ext cx="412079" cy="365125"/>
          </a:xfrm>
          <a:prstGeom prst="ellipse">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lt1"/>
                </a:solidFill>
                <a:latin typeface="Calibri"/>
                <a:ea typeface="Calibri"/>
                <a:cs typeface="Calibri"/>
                <a:sym typeface="Calibri"/>
              </a:rPr>
              <a:t>2</a:t>
            </a:r>
            <a:endParaRPr dirty="0"/>
          </a:p>
        </p:txBody>
      </p:sp>
      <p:sp>
        <p:nvSpPr>
          <p:cNvPr id="292" name="Google Shape;292;p18"/>
          <p:cNvSpPr/>
          <p:nvPr/>
        </p:nvSpPr>
        <p:spPr>
          <a:xfrm>
            <a:off x="5072167" y="4387960"/>
            <a:ext cx="412079" cy="365125"/>
          </a:xfrm>
          <a:prstGeom prst="ellipse">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lt1"/>
                </a:solidFill>
                <a:latin typeface="Calibri"/>
                <a:ea typeface="Calibri"/>
                <a:cs typeface="Calibri"/>
                <a:sym typeface="Calibri"/>
              </a:rPr>
              <a:t>3</a:t>
            </a:r>
            <a:endParaRPr dirty="0"/>
          </a:p>
        </p:txBody>
      </p:sp>
      <p:sp>
        <p:nvSpPr>
          <p:cNvPr id="293" name="Google Shape;293;p18"/>
          <p:cNvSpPr/>
          <p:nvPr/>
        </p:nvSpPr>
        <p:spPr>
          <a:xfrm>
            <a:off x="7413944" y="4415089"/>
            <a:ext cx="412079" cy="365125"/>
          </a:xfrm>
          <a:prstGeom prst="ellipse">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lt1"/>
                </a:solidFill>
                <a:latin typeface="Calibri"/>
                <a:ea typeface="Calibri"/>
                <a:cs typeface="Calibri"/>
                <a:sym typeface="Calibri"/>
              </a:rPr>
              <a:t>4</a:t>
            </a:r>
            <a:endParaRPr dirty="0"/>
          </a:p>
        </p:txBody>
      </p:sp>
      <p:sp>
        <p:nvSpPr>
          <p:cNvPr id="294" name="Google Shape;294;p18"/>
          <p:cNvSpPr/>
          <p:nvPr/>
        </p:nvSpPr>
        <p:spPr>
          <a:xfrm>
            <a:off x="9543635" y="4411110"/>
            <a:ext cx="412079" cy="365125"/>
          </a:xfrm>
          <a:prstGeom prst="ellipse">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dirty="0">
                <a:solidFill>
                  <a:schemeClr val="lt1"/>
                </a:solidFill>
                <a:latin typeface="Calibri"/>
                <a:ea typeface="Calibri"/>
                <a:cs typeface="Calibri"/>
                <a:sym typeface="Calibri"/>
              </a:rPr>
              <a:t>5</a:t>
            </a:r>
            <a:endParaRPr dirty="0"/>
          </a:p>
        </p:txBody>
      </p:sp>
      <p:grpSp>
        <p:nvGrpSpPr>
          <p:cNvPr id="295" name="Google Shape;295;p18"/>
          <p:cNvGrpSpPr/>
          <p:nvPr/>
        </p:nvGrpSpPr>
        <p:grpSpPr>
          <a:xfrm>
            <a:off x="713555" y="5647121"/>
            <a:ext cx="8514340" cy="516363"/>
            <a:chOff x="3826" y="-12795"/>
            <a:chExt cx="7871891" cy="516363"/>
          </a:xfrm>
        </p:grpSpPr>
        <p:sp>
          <p:nvSpPr>
            <p:cNvPr id="296" name="Google Shape;296;p18"/>
            <p:cNvSpPr/>
            <p:nvPr/>
          </p:nvSpPr>
          <p:spPr>
            <a:xfrm>
              <a:off x="3826" y="0"/>
              <a:ext cx="2227708" cy="490773"/>
            </a:xfrm>
            <a:prstGeom prst="chevron">
              <a:avLst>
                <a:gd name="adj" fmla="val 50000"/>
              </a:avLst>
            </a:pr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7" name="Google Shape;297;p18"/>
            <p:cNvSpPr txBox="1"/>
            <p:nvPr/>
          </p:nvSpPr>
          <p:spPr>
            <a:xfrm>
              <a:off x="249213" y="0"/>
              <a:ext cx="1736935" cy="49077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1"/>
                </a:buClr>
                <a:buSzPts val="2500"/>
                <a:buFont typeface="Verdana"/>
                <a:buNone/>
              </a:pPr>
              <a:r>
                <a:rPr lang="en-US" dirty="0">
                  <a:solidFill>
                    <a:schemeClr val="dk1"/>
                  </a:solidFill>
                  <a:latin typeface="Verdana"/>
                  <a:ea typeface="Verdana"/>
                  <a:cs typeface="Verdana"/>
                  <a:sym typeface="Verdana"/>
                </a:rPr>
                <a:t>Oct,2020</a:t>
              </a:r>
              <a:endParaRPr dirty="0"/>
            </a:p>
          </p:txBody>
        </p:sp>
        <p:sp>
          <p:nvSpPr>
            <p:cNvPr id="298" name="Google Shape;298;p18"/>
            <p:cNvSpPr/>
            <p:nvPr/>
          </p:nvSpPr>
          <p:spPr>
            <a:xfrm>
              <a:off x="2008765" y="0"/>
              <a:ext cx="2227708" cy="490773"/>
            </a:xfrm>
            <a:prstGeom prst="chevron">
              <a:avLst>
                <a:gd name="adj" fmla="val 50000"/>
              </a:avLst>
            </a:prstGeom>
            <a:solidFill>
              <a:srgbClr val="A8D0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9" name="Google Shape;299;p18"/>
            <p:cNvSpPr txBox="1"/>
            <p:nvPr/>
          </p:nvSpPr>
          <p:spPr>
            <a:xfrm>
              <a:off x="2254152" y="0"/>
              <a:ext cx="1736935" cy="49077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1"/>
                </a:buClr>
                <a:buSzPts val="2500"/>
                <a:buFont typeface="Verdana"/>
                <a:buNone/>
              </a:pPr>
              <a:r>
                <a:rPr lang="en-US" dirty="0">
                  <a:solidFill>
                    <a:schemeClr val="dk1"/>
                  </a:solidFill>
                  <a:latin typeface="Verdana"/>
                  <a:ea typeface="Verdana"/>
                  <a:cs typeface="Verdana"/>
                  <a:sym typeface="Verdana"/>
                </a:rPr>
                <a:t>Feb,2021</a:t>
              </a:r>
              <a:endParaRPr dirty="0"/>
            </a:p>
          </p:txBody>
        </p:sp>
        <p:sp>
          <p:nvSpPr>
            <p:cNvPr id="300" name="Google Shape;300;p18"/>
            <p:cNvSpPr/>
            <p:nvPr/>
          </p:nvSpPr>
          <p:spPr>
            <a:xfrm>
              <a:off x="4013704" y="0"/>
              <a:ext cx="1844843" cy="490773"/>
            </a:xfrm>
            <a:prstGeom prst="chevron">
              <a:avLst>
                <a:gd name="adj" fmla="val 50000"/>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1" name="Google Shape;301;p18"/>
            <p:cNvSpPr txBox="1"/>
            <p:nvPr/>
          </p:nvSpPr>
          <p:spPr>
            <a:xfrm>
              <a:off x="4036931" y="-5787"/>
              <a:ext cx="1736935" cy="49077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1"/>
                </a:buClr>
                <a:buSzPts val="2500"/>
                <a:buFont typeface="Verdana"/>
                <a:buNone/>
              </a:pPr>
              <a:r>
                <a:rPr lang="en-US" dirty="0">
                  <a:solidFill>
                    <a:schemeClr val="dk1"/>
                  </a:solidFill>
                  <a:latin typeface="Verdana"/>
                  <a:ea typeface="Verdana"/>
                  <a:cs typeface="Verdana"/>
                  <a:sym typeface="Verdana"/>
                </a:rPr>
                <a:t>Jun,21</a:t>
              </a:r>
              <a:endParaRPr dirty="0"/>
            </a:p>
          </p:txBody>
        </p:sp>
        <p:sp>
          <p:nvSpPr>
            <p:cNvPr id="302" name="Google Shape;302;p18"/>
            <p:cNvSpPr/>
            <p:nvPr/>
          </p:nvSpPr>
          <p:spPr>
            <a:xfrm>
              <a:off x="5648009" y="-12795"/>
              <a:ext cx="2227708" cy="490773"/>
            </a:xfrm>
            <a:prstGeom prst="chevron">
              <a:avLst>
                <a:gd name="adj" fmla="val 50000"/>
              </a:avLst>
            </a:prstGeom>
            <a:solidFill>
              <a:schemeClr val="accent1">
                <a:lumMod val="60000"/>
                <a:lumOff val="40000"/>
              </a:schemeClr>
            </a:solidFill>
            <a:ln w="9525" cap="flat" cmpd="sng">
              <a:solidFill>
                <a:srgbClr val="7030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3" name="Google Shape;303;p18"/>
            <p:cNvSpPr txBox="1"/>
            <p:nvPr/>
          </p:nvSpPr>
          <p:spPr>
            <a:xfrm>
              <a:off x="5847550" y="12795"/>
              <a:ext cx="1736935" cy="49077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1"/>
                </a:buClr>
                <a:buSzPts val="2500"/>
                <a:buFont typeface="Verdana"/>
                <a:buNone/>
              </a:pPr>
              <a:r>
                <a:rPr lang="en-US" dirty="0">
                  <a:solidFill>
                    <a:schemeClr val="dk1"/>
                  </a:solidFill>
                  <a:latin typeface="Verdana"/>
                  <a:ea typeface="Verdana"/>
                  <a:cs typeface="Verdana"/>
                  <a:sym typeface="Verdana"/>
                </a:rPr>
                <a:t>Jul,2021</a:t>
              </a:r>
              <a:endParaRPr dirty="0"/>
            </a:p>
          </p:txBody>
        </p:sp>
      </p:grpSp>
      <p:sp>
        <p:nvSpPr>
          <p:cNvPr id="40" name="Google Shape;300;p18">
            <a:extLst>
              <a:ext uri="{FF2B5EF4-FFF2-40B4-BE49-F238E27FC236}">
                <a16:creationId xmlns:a16="http://schemas.microsoft.com/office/drawing/2014/main" id="{2BD65B51-E8B2-4714-BAF5-EF86CB20814D}"/>
              </a:ext>
            </a:extLst>
          </p:cNvPr>
          <p:cNvSpPr/>
          <p:nvPr/>
        </p:nvSpPr>
        <p:spPr>
          <a:xfrm>
            <a:off x="8975217" y="5647121"/>
            <a:ext cx="1986529" cy="490773"/>
          </a:xfrm>
          <a:prstGeom prst="chevron">
            <a:avLst>
              <a:gd name="adj" fmla="val 50000"/>
            </a:avLst>
          </a:prstGeom>
          <a:solidFill>
            <a:srgbClr val="AB13A0"/>
          </a:solidFill>
          <a:ln>
            <a:noFill/>
          </a:ln>
        </p:spPr>
        <p:txBody>
          <a:bodyPr spcFirstLastPara="1" wrap="square" lIns="91425" tIns="91425" rIns="91425" bIns="91425" anchor="ctr" anchorCtr="0">
            <a:noAutofit/>
          </a:bodyPr>
          <a:lstStyle/>
          <a:p>
            <a:pPr lvl="0" algn="ctr">
              <a:lnSpc>
                <a:spcPct val="90000"/>
              </a:lnSpc>
              <a:buClr>
                <a:schemeClr val="dk1"/>
              </a:buClr>
              <a:buSzPts val="2500"/>
            </a:pPr>
            <a:r>
              <a:rPr lang="en-US" dirty="0">
                <a:solidFill>
                  <a:schemeClr val="dk1"/>
                </a:solidFill>
                <a:latin typeface="Verdana"/>
                <a:ea typeface="Verdana"/>
                <a:cs typeface="Verdana"/>
                <a:sym typeface="Verdana"/>
              </a:rPr>
              <a:t>Aug,2021</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gafa0aa9418_0_32"/>
          <p:cNvSpPr/>
          <p:nvPr/>
        </p:nvSpPr>
        <p:spPr>
          <a:xfrm>
            <a:off x="3000" y="13752"/>
            <a:ext cx="12189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gafa0aa9418_0_32"/>
          <p:cNvSpPr/>
          <p:nvPr/>
        </p:nvSpPr>
        <p:spPr>
          <a:xfrm>
            <a:off x="115750" y="1067911"/>
            <a:ext cx="2096509" cy="1447364"/>
          </a:xfrm>
          <a:custGeom>
            <a:avLst/>
            <a:gdLst/>
            <a:ahLst/>
            <a:cxnLst/>
            <a:rect l="l" t="t" r="r" b="b"/>
            <a:pathLst>
              <a:path w="4167271" h="6858000" extrusionOk="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solidFill>
              <a:schemeClr val="accent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8" name="Google Shape;118;gafa0aa9418_0_32"/>
          <p:cNvSpPr txBox="1">
            <a:spLocks noGrp="1"/>
          </p:cNvSpPr>
          <p:nvPr>
            <p:ph type="title"/>
          </p:nvPr>
        </p:nvSpPr>
        <p:spPr>
          <a:xfrm>
            <a:off x="235126" y="1268360"/>
            <a:ext cx="1630674" cy="104646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200"/>
              <a:buFont typeface="Verdana"/>
              <a:buNone/>
            </a:pPr>
            <a:r>
              <a:rPr lang="en-US" sz="2400" dirty="0">
                <a:latin typeface="Verdana"/>
                <a:ea typeface="Verdana"/>
                <a:cs typeface="Verdana"/>
                <a:sym typeface="Verdana"/>
              </a:rPr>
              <a:t>Drafting the State Plan</a:t>
            </a:r>
            <a:endParaRPr sz="2400" dirty="0">
              <a:solidFill>
                <a:srgbClr val="FFFFFF"/>
              </a:solidFill>
              <a:latin typeface="Verdana"/>
              <a:ea typeface="Verdana"/>
              <a:cs typeface="Verdana"/>
              <a:sym typeface="Verdana"/>
            </a:endParaRPr>
          </a:p>
        </p:txBody>
      </p:sp>
      <p:sp>
        <p:nvSpPr>
          <p:cNvPr id="119" name="Google Shape;119;gafa0aa9418_0_32"/>
          <p:cNvSpPr/>
          <p:nvPr/>
        </p:nvSpPr>
        <p:spPr>
          <a:xfrm rot="10800000" flipH="1">
            <a:off x="7550402" y="2455612"/>
            <a:ext cx="4083300" cy="4083300"/>
          </a:xfrm>
          <a:prstGeom prst="arc">
            <a:avLst>
              <a:gd name="adj1" fmla="val 16200000"/>
              <a:gd name="adj2" fmla="val 0"/>
            </a:avLst>
          </a:prstGeom>
          <a:noFill/>
          <a:ln w="127000" cap="rnd"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gafa0aa9418_0_32"/>
          <p:cNvSpPr txBox="1">
            <a:spLocks noGrp="1"/>
          </p:cNvSpPr>
          <p:nvPr>
            <p:ph type="body" idx="1"/>
          </p:nvPr>
        </p:nvSpPr>
        <p:spPr>
          <a:xfrm>
            <a:off x="2956183" y="319087"/>
            <a:ext cx="8185354" cy="5857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800"/>
              <a:buNone/>
            </a:pPr>
            <a:r>
              <a:rPr lang="en-US" dirty="0">
                <a:highlight>
                  <a:srgbClr val="FFFFFF"/>
                </a:highlight>
                <a:latin typeface="Verdana"/>
                <a:ea typeface="Verdana"/>
                <a:cs typeface="Verdana"/>
                <a:sym typeface="Verdana"/>
              </a:rPr>
              <a:t>DD Act – Plan Requirements:</a:t>
            </a:r>
            <a:endParaRPr dirty="0">
              <a:highlight>
                <a:srgbClr val="FFFFFF"/>
              </a:highlight>
            </a:endParaRPr>
          </a:p>
          <a:p>
            <a:pPr marL="0" lvl="0" indent="0" algn="l" rtl="0">
              <a:lnSpc>
                <a:spcPct val="90000"/>
              </a:lnSpc>
              <a:spcBef>
                <a:spcPts val="1000"/>
              </a:spcBef>
              <a:spcAft>
                <a:spcPts val="0"/>
              </a:spcAft>
              <a:buClr>
                <a:schemeClr val="dk1"/>
              </a:buClr>
              <a:buSzPts val="2200"/>
              <a:buNone/>
            </a:pPr>
            <a:endParaRPr sz="2200" b="1" dirty="0">
              <a:highlight>
                <a:srgbClr val="FFFF00"/>
              </a:highlight>
              <a:latin typeface="Verdana"/>
              <a:ea typeface="Verdana"/>
              <a:cs typeface="Verdana"/>
              <a:sym typeface="Verdana"/>
            </a:endParaRPr>
          </a:p>
          <a:p>
            <a:pPr marL="228600" lvl="0" indent="-228600" algn="l" rtl="0">
              <a:lnSpc>
                <a:spcPct val="90000"/>
              </a:lnSpc>
              <a:spcBef>
                <a:spcPts val="1000"/>
              </a:spcBef>
              <a:spcAft>
                <a:spcPts val="0"/>
              </a:spcAft>
              <a:buSzPts val="2000"/>
              <a:buFont typeface="Verdana"/>
              <a:buChar char="•"/>
            </a:pPr>
            <a:r>
              <a:rPr lang="en-US" sz="2000" b="1" dirty="0">
                <a:highlight>
                  <a:srgbClr val="FFFFFF"/>
                </a:highlight>
                <a:latin typeface="Verdana"/>
                <a:ea typeface="Verdana"/>
                <a:cs typeface="Verdana"/>
                <a:sym typeface="Verdana"/>
              </a:rPr>
              <a:t>Strengthen and increase self advocates</a:t>
            </a:r>
            <a:endParaRPr sz="2000" b="1" dirty="0">
              <a:highlight>
                <a:srgbClr val="FFFFFF"/>
              </a:highlight>
              <a:latin typeface="Verdana"/>
              <a:ea typeface="Verdana"/>
              <a:cs typeface="Verdana"/>
              <a:sym typeface="Verdana"/>
            </a:endParaRPr>
          </a:p>
          <a:p>
            <a:pPr marL="228600" lvl="0" indent="-228600" algn="l" rtl="0">
              <a:lnSpc>
                <a:spcPct val="90000"/>
              </a:lnSpc>
              <a:spcBef>
                <a:spcPts val="1000"/>
              </a:spcBef>
              <a:spcAft>
                <a:spcPts val="0"/>
              </a:spcAft>
              <a:buSzPts val="2000"/>
              <a:buFont typeface="Verdana"/>
              <a:buChar char="•"/>
            </a:pPr>
            <a:r>
              <a:rPr lang="en-US" sz="2000" b="1" dirty="0">
                <a:highlight>
                  <a:srgbClr val="FFFFFF"/>
                </a:highlight>
                <a:latin typeface="Verdana"/>
                <a:ea typeface="Verdana"/>
                <a:cs typeface="Verdana"/>
                <a:sym typeface="Verdana"/>
              </a:rPr>
              <a:t>Collaboration with agencies and organizations </a:t>
            </a:r>
            <a:endParaRPr sz="2000" b="1" dirty="0">
              <a:highlight>
                <a:srgbClr val="FFFFFF"/>
              </a:highlight>
              <a:latin typeface="Verdana"/>
              <a:ea typeface="Verdana"/>
              <a:cs typeface="Verdana"/>
              <a:sym typeface="Verdana"/>
            </a:endParaRPr>
          </a:p>
          <a:p>
            <a:pPr>
              <a:buSzPts val="2000"/>
              <a:buFont typeface="Verdana"/>
              <a:buChar char="•"/>
            </a:pPr>
            <a:r>
              <a:rPr lang="en-US" sz="2000" b="1" dirty="0">
                <a:highlight>
                  <a:srgbClr val="FFFFFF"/>
                </a:highlight>
                <a:latin typeface="Verdana"/>
                <a:ea typeface="Verdana"/>
                <a:cs typeface="Verdana"/>
                <a:sym typeface="Verdana"/>
              </a:rPr>
              <a:t>Target Disparity-</a:t>
            </a:r>
            <a:r>
              <a:rPr lang="en-US" sz="2000" dirty="0">
                <a:highlight>
                  <a:srgbClr val="FFFFFF"/>
                </a:highlight>
              </a:rPr>
              <a:t> </a:t>
            </a:r>
            <a:r>
              <a:rPr lang="en-US" sz="2000" b="1" dirty="0">
                <a:highlight>
                  <a:srgbClr val="FFFFFF"/>
                </a:highlight>
                <a:latin typeface="Verdana" panose="020B0604030504040204" pitchFamily="34" charset="0"/>
                <a:ea typeface="Verdana" panose="020B0604030504040204" pitchFamily="34" charset="0"/>
              </a:rPr>
              <a:t>Unserved &amp; underserved community</a:t>
            </a:r>
          </a:p>
          <a:p>
            <a:pPr>
              <a:buSzPts val="2000"/>
              <a:buFont typeface="Verdana"/>
              <a:buChar char="•"/>
            </a:pPr>
            <a:r>
              <a:rPr lang="en-US" sz="2000" b="1" dirty="0">
                <a:latin typeface="Verdana" panose="020B0604030504040204" pitchFamily="34" charset="0"/>
                <a:ea typeface="Verdana" panose="020B0604030504040204" pitchFamily="34" charset="0"/>
              </a:rPr>
              <a:t>Cultural Diversity &amp; Equity</a:t>
            </a:r>
            <a:endParaRPr lang="en-US" sz="2000" b="1" dirty="0">
              <a:highlight>
                <a:srgbClr val="FFFFFF"/>
              </a:highlight>
              <a:latin typeface="Verdana" panose="020B0604030504040204" pitchFamily="34" charset="0"/>
              <a:ea typeface="Verdana" panose="020B0604030504040204" pitchFamily="34" charset="0"/>
            </a:endParaRPr>
          </a:p>
          <a:p>
            <a:pPr>
              <a:buSzPts val="2000"/>
              <a:buFont typeface="Verdana"/>
              <a:buChar char="•"/>
            </a:pPr>
            <a:r>
              <a:rPr lang="en-US" sz="2000" b="1" dirty="0">
                <a:highlight>
                  <a:srgbClr val="FFFFFF"/>
                </a:highlight>
                <a:latin typeface="Verdana"/>
                <a:ea typeface="Verdana"/>
                <a:cs typeface="Verdana"/>
                <a:sym typeface="Verdana"/>
              </a:rPr>
              <a:t>Advocate, Leadership </a:t>
            </a:r>
            <a:r>
              <a:rPr lang="en-US" sz="2000" b="1" dirty="0">
                <a:highlight>
                  <a:srgbClr val="FFFFFF"/>
                </a:highlight>
                <a:latin typeface="Verdana" panose="020B0604030504040204" pitchFamily="34" charset="0"/>
                <a:ea typeface="Verdana" panose="020B0604030504040204" pitchFamily="34" charset="0"/>
                <a:cs typeface="Verdana"/>
                <a:sym typeface="Verdana"/>
              </a:rPr>
              <a:t>-</a:t>
            </a:r>
            <a:r>
              <a:rPr lang="en-US" sz="2000" b="1" dirty="0">
                <a:highlight>
                  <a:srgbClr val="FFFFFF"/>
                </a:highlight>
                <a:latin typeface="Verdana" panose="020B0604030504040204" pitchFamily="34" charset="0"/>
                <a:ea typeface="Verdana" panose="020B0604030504040204" pitchFamily="34" charset="0"/>
              </a:rPr>
              <a:t>Ind/Fam</a:t>
            </a:r>
            <a:endParaRPr sz="2000" b="1" dirty="0">
              <a:highlight>
                <a:srgbClr val="FFFFFF"/>
              </a:highlight>
              <a:latin typeface="Verdana" panose="020B0604030504040204" pitchFamily="34" charset="0"/>
              <a:ea typeface="Verdana" panose="020B0604030504040204" pitchFamily="34" charset="0"/>
              <a:cs typeface="Verdana"/>
              <a:sym typeface="Verdana"/>
            </a:endParaRPr>
          </a:p>
          <a:p>
            <a:pPr lvl="0">
              <a:buSzPts val="2000"/>
              <a:buFont typeface="Verdana"/>
              <a:buChar char="•"/>
            </a:pPr>
            <a:r>
              <a:rPr lang="en-US" sz="2000" b="1" dirty="0">
                <a:highlight>
                  <a:srgbClr val="FFFFFF"/>
                </a:highlight>
                <a:latin typeface="Verdana"/>
                <a:ea typeface="Verdana"/>
                <a:cs typeface="Verdana"/>
                <a:sym typeface="Verdana"/>
              </a:rPr>
              <a:t>Capacity-building -</a:t>
            </a:r>
            <a:r>
              <a:rPr lang="en-US" sz="2000" b="1" dirty="0">
                <a:highlight>
                  <a:srgbClr val="FFFFFF"/>
                </a:highlight>
                <a:latin typeface="Verdana" panose="020B0604030504040204" pitchFamily="34" charset="0"/>
                <a:ea typeface="Verdana" panose="020B0604030504040204" pitchFamily="34" charset="0"/>
                <a:cs typeface="Verdana"/>
                <a:sym typeface="Verdana"/>
              </a:rPr>
              <a:t>T</a:t>
            </a:r>
            <a:r>
              <a:rPr lang="en-US" sz="2000" b="1" dirty="0">
                <a:highlight>
                  <a:srgbClr val="FFFFFF"/>
                </a:highlight>
                <a:latin typeface="Verdana" panose="020B0604030504040204" pitchFamily="34" charset="0"/>
                <a:ea typeface="Verdana" panose="020B0604030504040204" pitchFamily="34" charset="0"/>
              </a:rPr>
              <a:t>raining, Technical Assistance</a:t>
            </a:r>
            <a:endParaRPr sz="2000" b="1" dirty="0">
              <a:highlight>
                <a:srgbClr val="FFFFFF"/>
              </a:highlight>
              <a:latin typeface="Verdana" panose="020B0604030504040204" pitchFamily="34" charset="0"/>
              <a:ea typeface="Verdana" panose="020B0604030504040204" pitchFamily="34" charset="0"/>
              <a:cs typeface="Verdana"/>
              <a:sym typeface="Verdana"/>
            </a:endParaRPr>
          </a:p>
          <a:p>
            <a:pPr lvl="0">
              <a:buSzPts val="2000"/>
              <a:buFont typeface="Verdana"/>
              <a:buChar char="•"/>
            </a:pPr>
            <a:r>
              <a:rPr lang="en-US" sz="2000" b="1" dirty="0">
                <a:highlight>
                  <a:srgbClr val="FFFFFF"/>
                </a:highlight>
                <a:latin typeface="Verdana"/>
                <a:ea typeface="Verdana"/>
                <a:cs typeface="Verdana"/>
                <a:sym typeface="Verdana"/>
              </a:rPr>
              <a:t>Systems Change </a:t>
            </a:r>
            <a:r>
              <a:rPr lang="en-US" sz="2000" b="1" dirty="0">
                <a:highlight>
                  <a:srgbClr val="FFFFFF"/>
                </a:highlight>
                <a:latin typeface="Verdana" panose="020B0604030504040204" pitchFamily="34" charset="0"/>
                <a:ea typeface="Verdana" panose="020B0604030504040204" pitchFamily="34" charset="0"/>
                <a:cs typeface="Verdana"/>
                <a:sym typeface="Verdana"/>
              </a:rPr>
              <a:t>- R</a:t>
            </a:r>
            <a:r>
              <a:rPr lang="en-US" sz="2000" b="1" dirty="0">
                <a:highlight>
                  <a:srgbClr val="FFFFFF"/>
                </a:highlight>
                <a:latin typeface="Verdana" panose="020B0604030504040204" pitchFamily="34" charset="0"/>
                <a:ea typeface="Verdana" panose="020B0604030504040204" pitchFamily="34" charset="0"/>
              </a:rPr>
              <a:t>esults in a positive outcome for people with ID/DD and their families</a:t>
            </a:r>
            <a:endParaRPr sz="2000" b="1" dirty="0">
              <a:highlight>
                <a:srgbClr val="FFFFFF"/>
              </a:highlight>
              <a:latin typeface="Verdana" panose="020B0604030504040204" pitchFamily="34" charset="0"/>
              <a:ea typeface="Verdana" panose="020B0604030504040204" pitchFamily="34" charset="0"/>
              <a:cs typeface="Verdana"/>
              <a:sym typeface="Verdana"/>
            </a:endParaRPr>
          </a:p>
          <a:p>
            <a:pPr marL="228600" lvl="0" indent="-101600" algn="l" rtl="0">
              <a:lnSpc>
                <a:spcPct val="90000"/>
              </a:lnSpc>
              <a:spcBef>
                <a:spcPts val="1000"/>
              </a:spcBef>
              <a:spcAft>
                <a:spcPts val="0"/>
              </a:spcAft>
              <a:buClr>
                <a:schemeClr val="dk1"/>
              </a:buClr>
              <a:buSzPts val="2000"/>
              <a:buNone/>
            </a:pPr>
            <a:endParaRPr sz="2000" b="1" dirty="0">
              <a:highlight>
                <a:srgbClr val="FFFF00"/>
              </a:highlight>
              <a:latin typeface="Verdana"/>
              <a:ea typeface="Verdana"/>
              <a:cs typeface="Verdana"/>
              <a:sym typeface="Verdana"/>
            </a:endParaRPr>
          </a:p>
          <a:p>
            <a:pPr marL="228600" lvl="0" indent="-50800" algn="l" rtl="0">
              <a:lnSpc>
                <a:spcPct val="90000"/>
              </a:lnSpc>
              <a:spcBef>
                <a:spcPts val="1000"/>
              </a:spcBef>
              <a:spcAft>
                <a:spcPts val="0"/>
              </a:spcAft>
              <a:buClr>
                <a:schemeClr val="dk1"/>
              </a:buClr>
              <a:buSzPts val="2800"/>
              <a:buNone/>
            </a:pPr>
            <a:endParaRPr dirty="0"/>
          </a:p>
        </p:txBody>
      </p:sp>
      <p:pic>
        <p:nvPicPr>
          <p:cNvPr id="7" name="Google Shape;96;p13">
            <a:extLst>
              <a:ext uri="{FF2B5EF4-FFF2-40B4-BE49-F238E27FC236}">
                <a16:creationId xmlns:a16="http://schemas.microsoft.com/office/drawing/2014/main" id="{7F9BFC56-5A4C-4F47-8969-8F40A235F6BE}"/>
              </a:ext>
            </a:extLst>
          </p:cNvPr>
          <p:cNvPicPr preferRelativeResize="0"/>
          <p:nvPr/>
        </p:nvPicPr>
        <p:blipFill rotWithShape="1">
          <a:blip r:embed="rId3">
            <a:alphaModFix/>
          </a:blip>
          <a:srcRect/>
          <a:stretch/>
        </p:blipFill>
        <p:spPr>
          <a:xfrm>
            <a:off x="10232827" y="366251"/>
            <a:ext cx="1480675" cy="1440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50" name="Google Shape;250;gafa0aa9418_0_0"/>
          <p:cNvSpPr/>
          <p:nvPr/>
        </p:nvSpPr>
        <p:spPr>
          <a:xfrm rot="10800000" flipH="1">
            <a:off x="7550402" y="2455612"/>
            <a:ext cx="4083300" cy="4083300"/>
          </a:xfrm>
          <a:prstGeom prst="arc">
            <a:avLst>
              <a:gd name="adj1" fmla="val 16200000"/>
              <a:gd name="adj2" fmla="val 0"/>
            </a:avLst>
          </a:prstGeom>
          <a:noFill/>
          <a:ln w="127000" cap="rnd"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51" name="Google Shape;251;gafa0aa9418_0_0"/>
          <p:cNvSpPr txBox="1">
            <a:spLocks noGrp="1"/>
          </p:cNvSpPr>
          <p:nvPr>
            <p:ph type="body" idx="1"/>
          </p:nvPr>
        </p:nvSpPr>
        <p:spPr>
          <a:xfrm>
            <a:off x="1976284" y="1519084"/>
            <a:ext cx="8908025" cy="4677926"/>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dirty="0">
                <a:highlight>
                  <a:srgbClr val="FFFFFF"/>
                </a:highlight>
                <a:latin typeface="Verdana"/>
                <a:ea typeface="Verdana"/>
                <a:cs typeface="Verdana"/>
                <a:sym typeface="Verdana"/>
              </a:rPr>
              <a:t>Key areas:</a:t>
            </a:r>
          </a:p>
          <a:p>
            <a:pPr marL="0" lvl="0" indent="0" algn="l" rtl="0">
              <a:spcBef>
                <a:spcPts val="0"/>
              </a:spcBef>
              <a:spcAft>
                <a:spcPts val="0"/>
              </a:spcAft>
              <a:buNone/>
            </a:pPr>
            <a:endParaRPr dirty="0">
              <a:highlight>
                <a:srgbClr val="FFFFFF"/>
              </a:highlight>
            </a:endParaRPr>
          </a:p>
          <a:p>
            <a:pPr lvl="0" indent="-241300">
              <a:buSzPts val="2000"/>
            </a:pPr>
            <a:r>
              <a:rPr lang="en-US" sz="2000" b="1" dirty="0">
                <a:highlight>
                  <a:srgbClr val="FFFFFF"/>
                </a:highlight>
                <a:latin typeface="Verdana" panose="020B0604030504040204" pitchFamily="34" charset="0"/>
                <a:ea typeface="Verdana" panose="020B0604030504040204" pitchFamily="34" charset="0"/>
                <a:cs typeface="Verdana"/>
                <a:sym typeface="Verdana"/>
              </a:rPr>
              <a:t>DDS Data and Lit Review, others </a:t>
            </a:r>
          </a:p>
          <a:p>
            <a:pPr lvl="1" indent="-241300">
              <a:buSzPts val="2000"/>
            </a:pPr>
            <a:r>
              <a:rPr lang="en-US" sz="1600" dirty="0">
                <a:solidFill>
                  <a:srgbClr val="3F3F3F"/>
                </a:solidFill>
                <a:highlight>
                  <a:srgbClr val="FFFFFF"/>
                </a:highlight>
                <a:latin typeface="Arial"/>
                <a:ea typeface="Arial"/>
                <a:cs typeface="Arial"/>
                <a:sym typeface="Arial"/>
              </a:rPr>
              <a:t>D</a:t>
            </a:r>
            <a:r>
              <a:rPr lang="en-US" sz="1600" dirty="0">
                <a:highlight>
                  <a:srgbClr val="FFFFFF"/>
                </a:highlight>
              </a:rPr>
              <a:t>ata from service delivery systems, valid and reliable Sources </a:t>
            </a:r>
            <a:endParaRPr sz="1600" b="1" dirty="0">
              <a:highlight>
                <a:srgbClr val="FFFFFF"/>
              </a:highlight>
              <a:latin typeface="Verdana" panose="020B0604030504040204" pitchFamily="34" charset="0"/>
              <a:ea typeface="Verdana" panose="020B0604030504040204" pitchFamily="34" charset="0"/>
              <a:cs typeface="Verdana"/>
              <a:sym typeface="Verdana"/>
            </a:endParaRPr>
          </a:p>
          <a:p>
            <a:pPr marL="228600" lvl="0" indent="-241300" algn="l" rtl="0">
              <a:spcBef>
                <a:spcPts val="1000"/>
              </a:spcBef>
              <a:spcAft>
                <a:spcPts val="0"/>
              </a:spcAft>
              <a:buSzPts val="2000"/>
              <a:buChar char="•"/>
            </a:pPr>
            <a:r>
              <a:rPr lang="en-US" sz="2000" b="1" dirty="0">
                <a:highlight>
                  <a:srgbClr val="FFFFFF"/>
                </a:highlight>
                <a:latin typeface="Verdana" panose="020B0604030504040204" pitchFamily="34" charset="0"/>
                <a:ea typeface="Verdana" panose="020B0604030504040204" pitchFamily="34" charset="0"/>
                <a:cs typeface="Verdana"/>
                <a:sym typeface="Verdana"/>
              </a:rPr>
              <a:t>Community Survey</a:t>
            </a:r>
          </a:p>
          <a:p>
            <a:pPr lvl="1" indent="-241300">
              <a:buSzPts val="2000"/>
            </a:pPr>
            <a:r>
              <a:rPr lang="en-US" sz="1600" dirty="0">
                <a:latin typeface="Verdana" panose="020B0604030504040204" pitchFamily="34" charset="0"/>
                <a:ea typeface="Verdana" panose="020B0604030504040204" pitchFamily="34" charset="0"/>
              </a:rPr>
              <a:t>We received over 250 responses to our survey</a:t>
            </a:r>
            <a:r>
              <a:rPr lang="en-US" sz="1600" b="1" dirty="0">
                <a:highlight>
                  <a:srgbClr val="FFFFFF"/>
                </a:highlight>
                <a:latin typeface="Verdana" panose="020B0604030504040204" pitchFamily="34" charset="0"/>
                <a:ea typeface="Verdana" panose="020B0604030504040204" pitchFamily="34" charset="0"/>
                <a:sym typeface="Verdana"/>
              </a:rPr>
              <a:t> </a:t>
            </a:r>
            <a:endParaRPr sz="2000" b="1" dirty="0">
              <a:highlight>
                <a:srgbClr val="FFFFFF"/>
              </a:highlight>
              <a:latin typeface="Verdana" panose="020B0604030504040204" pitchFamily="34" charset="0"/>
              <a:ea typeface="Verdana" panose="020B0604030504040204" pitchFamily="34" charset="0"/>
              <a:cs typeface="Verdana"/>
              <a:sym typeface="Verdana"/>
            </a:endParaRPr>
          </a:p>
          <a:p>
            <a:pPr marL="228600" lvl="0" indent="-241300" algn="l" rtl="0">
              <a:spcBef>
                <a:spcPts val="1000"/>
              </a:spcBef>
              <a:spcAft>
                <a:spcPts val="0"/>
              </a:spcAft>
              <a:buSzPts val="2000"/>
              <a:buChar char="•"/>
            </a:pPr>
            <a:r>
              <a:rPr lang="en-US" sz="2000" b="1" dirty="0">
                <a:highlight>
                  <a:srgbClr val="FFFFFF"/>
                </a:highlight>
                <a:latin typeface="Verdana" panose="020B0604030504040204" pitchFamily="34" charset="0"/>
                <a:ea typeface="Verdana" panose="020B0604030504040204" pitchFamily="34" charset="0"/>
                <a:cs typeface="Verdana"/>
                <a:sym typeface="Verdana"/>
              </a:rPr>
              <a:t>Agency and Organization Survey</a:t>
            </a:r>
          </a:p>
          <a:p>
            <a:pPr lvl="1" indent="-241300">
              <a:buSzPts val="2000"/>
            </a:pPr>
            <a:r>
              <a:rPr lang="en-US" sz="1600" dirty="0">
                <a:highlight>
                  <a:srgbClr val="FFFFFF"/>
                </a:highlight>
                <a:latin typeface="Verdana" panose="020B0604030504040204" pitchFamily="34" charset="0"/>
                <a:ea typeface="Verdana" panose="020B0604030504040204" pitchFamily="34" charset="0"/>
              </a:rPr>
              <a:t>We received 27 responses to our survey. </a:t>
            </a:r>
            <a:endParaRPr sz="2000" b="1" dirty="0">
              <a:highlight>
                <a:srgbClr val="FFFFFF"/>
              </a:highlight>
              <a:latin typeface="Verdana" panose="020B0604030504040204" pitchFamily="34" charset="0"/>
              <a:ea typeface="Verdana" panose="020B0604030504040204" pitchFamily="34" charset="0"/>
              <a:cs typeface="Verdana"/>
              <a:sym typeface="Verdana"/>
            </a:endParaRPr>
          </a:p>
          <a:p>
            <a:pPr indent="-241300">
              <a:buSzPts val="2000"/>
            </a:pPr>
            <a:r>
              <a:rPr lang="en-US" sz="2000" b="1" dirty="0">
                <a:highlight>
                  <a:srgbClr val="FFFFFF"/>
                </a:highlight>
                <a:latin typeface="Verdana" panose="020B0604030504040204" pitchFamily="34" charset="0"/>
                <a:ea typeface="Verdana" panose="020B0604030504040204" pitchFamily="34" charset="0"/>
                <a:cs typeface="Verdana"/>
                <a:sym typeface="Verdana"/>
              </a:rPr>
              <a:t>Community Forums </a:t>
            </a:r>
          </a:p>
          <a:p>
            <a:pPr lvl="1" indent="-241300">
              <a:buSzPts val="2000"/>
            </a:pPr>
            <a:r>
              <a:rPr lang="en-US" sz="1600" dirty="0">
                <a:highlight>
                  <a:srgbClr val="FFFFFF"/>
                </a:highlight>
                <a:latin typeface="Verdana" panose="020B0604030504040204" pitchFamily="34" charset="0"/>
                <a:ea typeface="Verdana" panose="020B0604030504040204" pitchFamily="34" charset="0"/>
                <a:cs typeface="Verdana"/>
                <a:sym typeface="Verdana"/>
              </a:rPr>
              <a:t>Hosted 11 Virtual Community Forums </a:t>
            </a:r>
          </a:p>
          <a:p>
            <a:pPr lvl="1" indent="-241300">
              <a:buSzPts val="2000"/>
            </a:pPr>
            <a:r>
              <a:rPr lang="en-US" sz="1600" dirty="0">
                <a:highlight>
                  <a:srgbClr val="FFFFFF"/>
                </a:highlight>
                <a:latin typeface="Verdana" panose="020B0604030504040204" pitchFamily="34" charset="0"/>
                <a:ea typeface="Verdana" panose="020B0604030504040204" pitchFamily="34" charset="0"/>
                <a:cs typeface="Verdana"/>
                <a:sym typeface="Verdana"/>
              </a:rPr>
              <a:t>Connected with over 100 community members</a:t>
            </a:r>
            <a:endParaRPr lang="en-US" sz="2000" b="1" dirty="0">
              <a:highlight>
                <a:srgbClr val="FFFFFF"/>
              </a:highlight>
              <a:latin typeface="Verdana" panose="020B0604030504040204" pitchFamily="34" charset="0"/>
              <a:ea typeface="Verdana" panose="020B0604030504040204" pitchFamily="34" charset="0"/>
              <a:cs typeface="Verdana"/>
              <a:sym typeface="Verdana"/>
            </a:endParaRPr>
          </a:p>
          <a:p>
            <a:pPr indent="-241300">
              <a:buSzPts val="2000"/>
            </a:pPr>
            <a:r>
              <a:rPr lang="en-US" sz="2000" b="1" dirty="0">
                <a:highlight>
                  <a:srgbClr val="FFFFFF"/>
                </a:highlight>
                <a:latin typeface="Verdana" panose="020B0604030504040204" pitchFamily="34" charset="0"/>
                <a:ea typeface="Verdana" panose="020B0604030504040204" pitchFamily="34" charset="0"/>
                <a:cs typeface="Verdana"/>
                <a:sym typeface="Verdana"/>
              </a:rPr>
              <a:t>Public Hearings and 45 Days Public Comments</a:t>
            </a:r>
          </a:p>
          <a:p>
            <a:pPr lvl="1" indent="-241300">
              <a:buSzPts val="2000"/>
            </a:pPr>
            <a:r>
              <a:rPr lang="en-US" sz="1600" dirty="0">
                <a:highlight>
                  <a:srgbClr val="FFFFFF"/>
                </a:highlight>
                <a:latin typeface="Verdana" panose="020B0604030504040204" pitchFamily="34" charset="0"/>
                <a:ea typeface="Verdana" panose="020B0604030504040204" pitchFamily="34" charset="0"/>
              </a:rPr>
              <a:t>We hosted two Virtual Public Hearings on </a:t>
            </a:r>
            <a:r>
              <a:rPr lang="en-US" sz="1600" b="1" dirty="0">
                <a:highlight>
                  <a:srgbClr val="FFFFFF"/>
                </a:highlight>
                <a:latin typeface="Verdana" panose="020B0604030504040204" pitchFamily="34" charset="0"/>
                <a:ea typeface="Verdana" panose="020B0604030504040204" pitchFamily="34" charset="0"/>
              </a:rPr>
              <a:t>Thursday, May 27, 2021</a:t>
            </a:r>
          </a:p>
          <a:p>
            <a:pPr lvl="1" indent="-241300">
              <a:buSzPts val="2000"/>
            </a:pPr>
            <a:r>
              <a:rPr lang="en-US" sz="1600" dirty="0">
                <a:highlight>
                  <a:srgbClr val="FFFFFF"/>
                </a:highlight>
                <a:latin typeface="Verdana" panose="020B0604030504040204" pitchFamily="34" charset="0"/>
                <a:ea typeface="Verdana" panose="020B0604030504040204" pitchFamily="34" charset="0"/>
              </a:rPr>
              <a:t>We received feedback from the community about our 2022-2026 State Plan</a:t>
            </a:r>
            <a:r>
              <a:rPr lang="en-US" sz="1600" b="1" dirty="0">
                <a:highlight>
                  <a:srgbClr val="FFFFFF"/>
                </a:highlight>
                <a:latin typeface="Verdana" panose="020B0604030504040204" pitchFamily="34" charset="0"/>
                <a:ea typeface="Verdana" panose="020B0604030504040204" pitchFamily="34" charset="0"/>
                <a:cs typeface="Verdana"/>
                <a:sym typeface="Verdana"/>
              </a:rPr>
              <a:t> </a:t>
            </a:r>
          </a:p>
          <a:p>
            <a:pPr indent="-241300">
              <a:buSzPts val="2000"/>
            </a:pPr>
            <a:r>
              <a:rPr lang="en-US" sz="2000" b="1" dirty="0">
                <a:highlight>
                  <a:srgbClr val="FFFFFF"/>
                </a:highlight>
                <a:latin typeface="Verdana"/>
                <a:ea typeface="Verdana"/>
                <a:cs typeface="Verdana"/>
                <a:sym typeface="Verdana"/>
              </a:rPr>
              <a:t>DD Council member engagement in the planning process</a:t>
            </a:r>
          </a:p>
          <a:p>
            <a:pPr lvl="1" indent="-241300">
              <a:buSzPts val="2000"/>
            </a:pPr>
            <a:endParaRPr lang="en-US" sz="1600" b="1" dirty="0">
              <a:highlight>
                <a:srgbClr val="FFFFFF"/>
              </a:highlight>
              <a:latin typeface="Verdana" panose="020B0604030504040204" pitchFamily="34" charset="0"/>
              <a:ea typeface="Verdana" panose="020B0604030504040204" pitchFamily="34" charset="0"/>
              <a:cs typeface="Verdana"/>
              <a:sym typeface="Verdana"/>
            </a:endParaRPr>
          </a:p>
          <a:p>
            <a:pPr marL="228600" lvl="0" indent="-241300" algn="l" rtl="0">
              <a:spcBef>
                <a:spcPts val="1000"/>
              </a:spcBef>
              <a:spcAft>
                <a:spcPts val="0"/>
              </a:spcAft>
              <a:buSzPts val="2000"/>
              <a:buChar char="•"/>
            </a:pPr>
            <a:endParaRPr dirty="0">
              <a:highlight>
                <a:srgbClr val="FFFF00"/>
              </a:highlight>
              <a:latin typeface="Verdana"/>
              <a:ea typeface="Verdana"/>
              <a:cs typeface="Verdana"/>
              <a:sym typeface="Verdana"/>
            </a:endParaRPr>
          </a:p>
          <a:p>
            <a:pPr marL="228600" lvl="0" indent="-50800" algn="l" rtl="0">
              <a:lnSpc>
                <a:spcPct val="90000"/>
              </a:lnSpc>
              <a:spcBef>
                <a:spcPts val="1000"/>
              </a:spcBef>
              <a:spcAft>
                <a:spcPts val="0"/>
              </a:spcAft>
              <a:buClr>
                <a:schemeClr val="dk1"/>
              </a:buClr>
              <a:buSzPts val="2800"/>
              <a:buNone/>
            </a:pPr>
            <a:endParaRPr dirty="0"/>
          </a:p>
        </p:txBody>
      </p:sp>
      <p:sp>
        <p:nvSpPr>
          <p:cNvPr id="7" name="Google Shape;117;gafa0aa9418_0_32">
            <a:extLst>
              <a:ext uri="{FF2B5EF4-FFF2-40B4-BE49-F238E27FC236}">
                <a16:creationId xmlns:a16="http://schemas.microsoft.com/office/drawing/2014/main" id="{E537AF1D-A604-4C9E-BB88-1B6627C6F56F}"/>
              </a:ext>
            </a:extLst>
          </p:cNvPr>
          <p:cNvSpPr/>
          <p:nvPr/>
        </p:nvSpPr>
        <p:spPr>
          <a:xfrm>
            <a:off x="0" y="1793644"/>
            <a:ext cx="1858296" cy="1323936"/>
          </a:xfrm>
          <a:custGeom>
            <a:avLst/>
            <a:gdLst/>
            <a:ahLst/>
            <a:cxnLst/>
            <a:rect l="l" t="t" r="r" b="b"/>
            <a:pathLst>
              <a:path w="4167271" h="6858000" extrusionOk="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1">
              <a:lumMod val="40000"/>
              <a:lumOff val="60000"/>
            </a:schemeClr>
          </a:solidFill>
          <a:ln>
            <a:solidFill>
              <a:schemeClr val="accent1"/>
            </a:solidFill>
          </a:ln>
        </p:spPr>
        <p:txBody>
          <a:bodyPr spcFirstLastPara="1" wrap="square" lIns="91425" tIns="45700" rIns="91425" bIns="45700" anchor="ctr" anchorCtr="0">
            <a:noAutofit/>
          </a:bodyPr>
          <a:lstStyle/>
          <a:p>
            <a:pPr lvl="0" algn="ctr"/>
            <a:r>
              <a:rPr lang="en-US" sz="2000" dirty="0">
                <a:latin typeface="Verdana"/>
                <a:ea typeface="Verdana"/>
                <a:cs typeface="Verdana"/>
                <a:sym typeface="Verdana"/>
              </a:rPr>
              <a:t>Methodology</a:t>
            </a:r>
            <a:endParaRPr sz="2000" dirty="0">
              <a:solidFill>
                <a:schemeClr val="lt1"/>
              </a:solidFill>
              <a:latin typeface="Calibri"/>
              <a:ea typeface="Calibri"/>
              <a:cs typeface="Calibri"/>
              <a:sym typeface="Calibri"/>
            </a:endParaRPr>
          </a:p>
        </p:txBody>
      </p:sp>
      <p:pic>
        <p:nvPicPr>
          <p:cNvPr id="5" name="Google Shape;96;p13">
            <a:extLst>
              <a:ext uri="{FF2B5EF4-FFF2-40B4-BE49-F238E27FC236}">
                <a16:creationId xmlns:a16="http://schemas.microsoft.com/office/drawing/2014/main" id="{D64C1738-FAC1-42C7-AB4E-F487029B6427}"/>
              </a:ext>
            </a:extLst>
          </p:cNvPr>
          <p:cNvPicPr preferRelativeResize="0"/>
          <p:nvPr/>
        </p:nvPicPr>
        <p:blipFill rotWithShape="1">
          <a:blip r:embed="rId3">
            <a:alphaModFix/>
          </a:blip>
          <a:srcRect/>
          <a:stretch/>
        </p:blipFill>
        <p:spPr>
          <a:xfrm>
            <a:off x="9630697" y="366251"/>
            <a:ext cx="2082805" cy="102009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D1A9A-98E8-4AEB-A0C6-62BDB40A98D7}"/>
              </a:ext>
            </a:extLst>
          </p:cNvPr>
          <p:cNvSpPr>
            <a:spLocks noGrp="1"/>
          </p:cNvSpPr>
          <p:nvPr>
            <p:ph type="title"/>
          </p:nvPr>
        </p:nvSpPr>
        <p:spPr>
          <a:xfrm>
            <a:off x="324466" y="693174"/>
            <a:ext cx="6828502" cy="1291074"/>
          </a:xfrm>
        </p:spPr>
        <p:txBody>
          <a:bodyPr anchor="ctr">
            <a:noAutofit/>
          </a:bodyPr>
          <a:lstStyle/>
          <a:p>
            <a:pPr algn="ctr"/>
            <a:r>
              <a:rPr lang="en-US" sz="2000" dirty="0">
                <a:latin typeface="Verdana" panose="020B0604030504040204" pitchFamily="34" charset="0"/>
                <a:ea typeface="Verdana" panose="020B0604030504040204" pitchFamily="34" charset="0"/>
              </a:rPr>
              <a:t>The DC Developmental Disabilities Council</a:t>
            </a:r>
            <a:br>
              <a:rPr lang="en-US" sz="2000" dirty="0">
                <a:latin typeface="Verdana" panose="020B0604030504040204" pitchFamily="34" charset="0"/>
                <a:ea typeface="Verdana" panose="020B0604030504040204" pitchFamily="34" charset="0"/>
              </a:rPr>
            </a:br>
            <a:r>
              <a:rPr lang="en-US" sz="2000" dirty="0">
                <a:latin typeface="Verdana" panose="020B0604030504040204" pitchFamily="34" charset="0"/>
                <a:ea typeface="Verdana" panose="020B0604030504040204" pitchFamily="34" charset="0"/>
              </a:rPr>
              <a:t>Five -Year State Plan for Fiscal Years 2022-2026</a:t>
            </a:r>
            <a:br>
              <a:rPr lang="en-US" sz="2400" b="1" dirty="0">
                <a:latin typeface="Verdana" panose="020B0604030504040204" pitchFamily="34" charset="0"/>
                <a:ea typeface="Verdana" panose="020B0604030504040204" pitchFamily="34" charset="0"/>
              </a:rPr>
            </a:br>
            <a:r>
              <a:rPr lang="en-US" sz="1400" dirty="0">
                <a:latin typeface="Verdana" panose="020B0604030504040204" pitchFamily="34" charset="0"/>
                <a:ea typeface="Verdana" panose="020B0604030504040204" pitchFamily="34" charset="0"/>
              </a:rPr>
              <a:t> (October 1, 2021, until September 30, 2026)</a:t>
            </a:r>
            <a:br>
              <a:rPr lang="en-US" sz="2400" b="1" dirty="0"/>
            </a:br>
            <a:endParaRPr lang="en-US" sz="2400" dirty="0"/>
          </a:p>
        </p:txBody>
      </p:sp>
      <p:pic>
        <p:nvPicPr>
          <p:cNvPr id="5" name="Google Shape;93;p13" descr="Upper left corner is a wavy DC flag with the three red stars and two red bars underneath it. On the right, next to the wavy flag, are the letters DDC in blue. Underneath all of that is the text DC Developmental Disabilities Council in blue." title="DD Council Logo">
            <a:extLst>
              <a:ext uri="{FF2B5EF4-FFF2-40B4-BE49-F238E27FC236}">
                <a16:creationId xmlns:a16="http://schemas.microsoft.com/office/drawing/2014/main" id="{A5EA2301-D1F2-45BB-955A-3E6AB49AEC43}"/>
              </a:ext>
            </a:extLst>
          </p:cNvPr>
          <p:cNvPicPr preferRelativeResize="0"/>
          <p:nvPr/>
        </p:nvPicPr>
        <p:blipFill rotWithShape="1">
          <a:blip r:embed="rId3"/>
          <a:srcRect l="2229" r="1311" b="-1"/>
          <a:stretch/>
        </p:blipFill>
        <p:spPr>
          <a:xfrm>
            <a:off x="7532914" y="581892"/>
            <a:ext cx="3277223" cy="2254868"/>
          </a:xfrm>
          <a:prstGeom prst="rect">
            <a:avLst/>
          </a:prstGeom>
          <a:noFill/>
        </p:spPr>
      </p:pic>
      <p:graphicFrame>
        <p:nvGraphicFramePr>
          <p:cNvPr id="4" name="Content Placeholder 3">
            <a:extLst>
              <a:ext uri="{FF2B5EF4-FFF2-40B4-BE49-F238E27FC236}">
                <a16:creationId xmlns:a16="http://schemas.microsoft.com/office/drawing/2014/main" id="{8ABEA995-C336-426E-91AA-19D6972AD5E8}"/>
              </a:ext>
            </a:extLst>
          </p:cNvPr>
          <p:cNvGraphicFramePr>
            <a:graphicFrameLocks noGrp="1"/>
          </p:cNvGraphicFramePr>
          <p:nvPr>
            <p:ph idx="1"/>
            <p:extLst>
              <p:ext uri="{D42A27DB-BD31-4B8C-83A1-F6EECF244321}">
                <p14:modId xmlns:p14="http://schemas.microsoft.com/office/powerpoint/2010/main" val="891122564"/>
              </p:ext>
            </p:extLst>
          </p:nvPr>
        </p:nvGraphicFramePr>
        <p:xfrm>
          <a:off x="649713" y="2065429"/>
          <a:ext cx="5278066" cy="397958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4" name="Google Shape;96;p13">
            <a:extLst>
              <a:ext uri="{FF2B5EF4-FFF2-40B4-BE49-F238E27FC236}">
                <a16:creationId xmlns:a16="http://schemas.microsoft.com/office/drawing/2014/main" id="{2861547C-0FDA-4433-80F7-8D555A3C9695}"/>
              </a:ext>
            </a:extLst>
          </p:cNvPr>
          <p:cNvPicPr preferRelativeResize="0"/>
          <p:nvPr/>
        </p:nvPicPr>
        <p:blipFill rotWithShape="1">
          <a:blip r:embed="rId9">
            <a:alphaModFix/>
          </a:blip>
          <a:srcRect/>
          <a:stretch/>
        </p:blipFill>
        <p:spPr>
          <a:xfrm>
            <a:off x="7776652" y="3750352"/>
            <a:ext cx="3033485" cy="1928576"/>
          </a:xfrm>
          <a:prstGeom prst="rect">
            <a:avLst/>
          </a:prstGeom>
          <a:noFill/>
          <a:ln>
            <a:noFill/>
          </a:ln>
        </p:spPr>
      </p:pic>
    </p:spTree>
    <p:extLst>
      <p:ext uri="{BB962C8B-B14F-4D97-AF65-F5344CB8AC3E}">
        <p14:creationId xmlns:p14="http://schemas.microsoft.com/office/powerpoint/2010/main" val="3329019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D1A9A-98E8-4AEB-A0C6-62BDB40A98D7}"/>
              </a:ext>
            </a:extLst>
          </p:cNvPr>
          <p:cNvSpPr>
            <a:spLocks noGrp="1"/>
          </p:cNvSpPr>
          <p:nvPr>
            <p:ph type="title"/>
          </p:nvPr>
        </p:nvSpPr>
        <p:spPr>
          <a:xfrm>
            <a:off x="2247900" y="460186"/>
            <a:ext cx="7620496" cy="1294532"/>
          </a:xfrm>
        </p:spPr>
        <p:txBody>
          <a:bodyPr anchor="ctr">
            <a:normAutofit/>
          </a:bodyPr>
          <a:lstStyle/>
          <a:p>
            <a:pPr algn="ctr"/>
            <a:r>
              <a:rPr lang="en-US" sz="2000" b="1" dirty="0"/>
              <a:t>The Public Hearings and 45 Days Public Comments </a:t>
            </a:r>
            <a:br>
              <a:rPr lang="en-US" sz="2000" dirty="0"/>
            </a:br>
            <a:r>
              <a:rPr lang="en-US" sz="2000" b="1" dirty="0"/>
              <a:t>of the DDC Five-Year State Plan 2022-2026</a:t>
            </a:r>
            <a:br>
              <a:rPr lang="en-US" sz="2000" dirty="0"/>
            </a:br>
            <a:r>
              <a:rPr lang="en-US" sz="2000" b="1" dirty="0"/>
              <a:t>May 5, 2021, to June 18, 2021</a:t>
            </a:r>
            <a:endParaRPr lang="en-US" sz="2000" dirty="0"/>
          </a:p>
        </p:txBody>
      </p:sp>
      <p:pic>
        <p:nvPicPr>
          <p:cNvPr id="5" name="Google Shape;93;p13" descr="Upper left corner is a wavy DC flag with the three red stars and two red bars underneath it. On the right, next to the wavy flag, are the letters DDC in blue. Underneath all of that is the text DC Developmental Disabilities Council in blue." title="DD Council Logo">
            <a:extLst>
              <a:ext uri="{FF2B5EF4-FFF2-40B4-BE49-F238E27FC236}">
                <a16:creationId xmlns:a16="http://schemas.microsoft.com/office/drawing/2014/main" id="{A5EA2301-D1F2-45BB-955A-3E6AB49AEC43}"/>
              </a:ext>
            </a:extLst>
          </p:cNvPr>
          <p:cNvPicPr preferRelativeResize="0"/>
          <p:nvPr/>
        </p:nvPicPr>
        <p:blipFill rotWithShape="1">
          <a:blip r:embed="rId3"/>
          <a:srcRect l="2229" r="1311" b="-1"/>
          <a:stretch/>
        </p:blipFill>
        <p:spPr>
          <a:xfrm>
            <a:off x="355122" y="194153"/>
            <a:ext cx="1636008" cy="1440050"/>
          </a:xfrm>
          <a:prstGeom prst="rect">
            <a:avLst/>
          </a:prstGeom>
          <a:noFill/>
        </p:spPr>
      </p:pic>
      <p:graphicFrame>
        <p:nvGraphicFramePr>
          <p:cNvPr id="4" name="Content Placeholder 3">
            <a:extLst>
              <a:ext uri="{FF2B5EF4-FFF2-40B4-BE49-F238E27FC236}">
                <a16:creationId xmlns:a16="http://schemas.microsoft.com/office/drawing/2014/main" id="{8ABEA995-C336-426E-91AA-19D6972AD5E8}"/>
              </a:ext>
            </a:extLst>
          </p:cNvPr>
          <p:cNvGraphicFramePr>
            <a:graphicFrameLocks noGrp="1"/>
          </p:cNvGraphicFramePr>
          <p:nvPr>
            <p:ph idx="1"/>
            <p:extLst>
              <p:ext uri="{D42A27DB-BD31-4B8C-83A1-F6EECF244321}">
                <p14:modId xmlns:p14="http://schemas.microsoft.com/office/powerpoint/2010/main" val="120277097"/>
              </p:ext>
            </p:extLst>
          </p:nvPr>
        </p:nvGraphicFramePr>
        <p:xfrm>
          <a:off x="1661864" y="2021943"/>
          <a:ext cx="9061554" cy="38921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4" name="Google Shape;96;p13">
            <a:extLst>
              <a:ext uri="{FF2B5EF4-FFF2-40B4-BE49-F238E27FC236}">
                <a16:creationId xmlns:a16="http://schemas.microsoft.com/office/drawing/2014/main" id="{56B7BD5C-0A71-4206-92B5-42C8D78A7323}"/>
              </a:ext>
            </a:extLst>
          </p:cNvPr>
          <p:cNvPicPr preferRelativeResize="0"/>
          <p:nvPr/>
        </p:nvPicPr>
        <p:blipFill rotWithShape="1">
          <a:blip r:embed="rId9">
            <a:alphaModFix/>
          </a:blip>
          <a:srcRect/>
          <a:stretch/>
        </p:blipFill>
        <p:spPr>
          <a:xfrm>
            <a:off x="9944100" y="314668"/>
            <a:ext cx="2026128" cy="1440050"/>
          </a:xfrm>
          <a:prstGeom prst="rect">
            <a:avLst/>
          </a:prstGeom>
          <a:noFill/>
          <a:ln>
            <a:noFill/>
          </a:ln>
        </p:spPr>
      </p:pic>
      <p:pic>
        <p:nvPicPr>
          <p:cNvPr id="6" name="Content Placeholder 7" descr="Colorful ink in water">
            <a:extLst>
              <a:ext uri="{FF2B5EF4-FFF2-40B4-BE49-F238E27FC236}">
                <a16:creationId xmlns:a16="http://schemas.microsoft.com/office/drawing/2014/main" id="{93CC2F05-90E4-4D51-8B02-C92A388DD733}"/>
              </a:ext>
            </a:extLst>
          </p:cNvPr>
          <p:cNvPicPr>
            <a:picLocks noChangeAspect="1"/>
          </p:cNvPicPr>
          <p:nvPr/>
        </p:nvPicPr>
        <p:blipFill>
          <a:blip r:embed="rId10"/>
          <a:stretch>
            <a:fillRect/>
          </a:stretch>
        </p:blipFill>
        <p:spPr>
          <a:xfrm>
            <a:off x="420331" y="5914103"/>
            <a:ext cx="11128140" cy="578772"/>
          </a:xfrm>
          <a:prstGeom prst="rect">
            <a:avLst/>
          </a:prstGeom>
          <a:noFill/>
          <a:ln>
            <a:noFill/>
          </a:ln>
        </p:spPr>
      </p:pic>
    </p:spTree>
    <p:extLst>
      <p:ext uri="{BB962C8B-B14F-4D97-AF65-F5344CB8AC3E}">
        <p14:creationId xmlns:p14="http://schemas.microsoft.com/office/powerpoint/2010/main" val="1912317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149CD-F3CE-4419-97D1-123587A7E408}"/>
              </a:ext>
            </a:extLst>
          </p:cNvPr>
          <p:cNvSpPr>
            <a:spLocks noGrp="1"/>
          </p:cNvSpPr>
          <p:nvPr>
            <p:ph type="title"/>
          </p:nvPr>
        </p:nvSpPr>
        <p:spPr>
          <a:xfrm>
            <a:off x="940903" y="815974"/>
            <a:ext cx="10412897" cy="1009651"/>
          </a:xfrm>
        </p:spPr>
        <p:txBody>
          <a:bodyPr>
            <a:normAutofit fontScale="90000"/>
          </a:bodyPr>
          <a:lstStyle/>
          <a:p>
            <a:pPr lvl="0" algn="ctr"/>
            <a:r>
              <a:rPr lang="en-US" sz="3600" b="1" dirty="0"/>
              <a:t>The DDC Five -Year State Plan 2022-2026  </a:t>
            </a:r>
            <a:r>
              <a:rPr lang="en-US" sz="3600" b="1" dirty="0">
                <a:solidFill>
                  <a:srgbClr val="000000"/>
                </a:solidFill>
                <a:ea typeface="Calibri"/>
                <a:cs typeface="Calibri"/>
                <a:sym typeface="Calibri"/>
              </a:rPr>
              <a:t> </a:t>
            </a:r>
            <a:br>
              <a:rPr lang="en-US" dirty="0">
                <a:solidFill>
                  <a:schemeClr val="dk1"/>
                </a:solidFill>
                <a:latin typeface="Calibri"/>
                <a:ea typeface="Calibri"/>
                <a:cs typeface="Calibri"/>
                <a:sym typeface="Calibri"/>
              </a:rPr>
            </a:br>
            <a:endParaRPr lang="en-US" dirty="0"/>
          </a:p>
        </p:txBody>
      </p:sp>
      <p:graphicFrame>
        <p:nvGraphicFramePr>
          <p:cNvPr id="6" name="Content Placeholder 5">
            <a:extLst>
              <a:ext uri="{FF2B5EF4-FFF2-40B4-BE49-F238E27FC236}">
                <a16:creationId xmlns:a16="http://schemas.microsoft.com/office/drawing/2014/main" id="{B79493D1-6D2B-4742-B064-BCE39F0E80AF}"/>
              </a:ext>
            </a:extLst>
          </p:cNvPr>
          <p:cNvGraphicFramePr>
            <a:graphicFrameLocks noGrp="1"/>
          </p:cNvGraphicFramePr>
          <p:nvPr>
            <p:ph idx="1"/>
            <p:extLst>
              <p:ext uri="{D42A27DB-BD31-4B8C-83A1-F6EECF244321}">
                <p14:modId xmlns:p14="http://schemas.microsoft.com/office/powerpoint/2010/main" val="141720647"/>
              </p:ext>
            </p:extLst>
          </p:nvPr>
        </p:nvGraphicFramePr>
        <p:xfrm>
          <a:off x="1113904" y="2739278"/>
          <a:ext cx="10239895" cy="34376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Google Shape;93;p13" descr="Upper left corner is a wavy DC flag with the three red stars and two red bars underneath it. On the right, next to the wavy flag, are the letters DDC in blue. Underneath all of that is the text DC Developmental Disabilities Council in blue." title="DD Council Logo">
            <a:extLst>
              <a:ext uri="{FF2B5EF4-FFF2-40B4-BE49-F238E27FC236}">
                <a16:creationId xmlns:a16="http://schemas.microsoft.com/office/drawing/2014/main" id="{00B01834-29AC-4BA9-AF21-5F92B9DA4405}"/>
              </a:ext>
            </a:extLst>
          </p:cNvPr>
          <p:cNvPicPr preferRelativeResize="0"/>
          <p:nvPr/>
        </p:nvPicPr>
        <p:blipFill rotWithShape="1">
          <a:blip r:embed="rId8">
            <a:alphaModFix/>
          </a:blip>
          <a:srcRect/>
          <a:stretch/>
        </p:blipFill>
        <p:spPr>
          <a:xfrm>
            <a:off x="581201" y="366251"/>
            <a:ext cx="1540393" cy="1136015"/>
          </a:xfrm>
          <a:prstGeom prst="rect">
            <a:avLst/>
          </a:prstGeom>
          <a:noFill/>
          <a:ln>
            <a:noFill/>
          </a:ln>
        </p:spPr>
      </p:pic>
      <p:pic>
        <p:nvPicPr>
          <p:cNvPr id="5" name="Google Shape;96;p13">
            <a:extLst>
              <a:ext uri="{FF2B5EF4-FFF2-40B4-BE49-F238E27FC236}">
                <a16:creationId xmlns:a16="http://schemas.microsoft.com/office/drawing/2014/main" id="{D9EA7B13-E9EB-4AA1-B8B9-130E86BBEC63}"/>
              </a:ext>
            </a:extLst>
          </p:cNvPr>
          <p:cNvPicPr preferRelativeResize="0"/>
          <p:nvPr/>
        </p:nvPicPr>
        <p:blipFill rotWithShape="1">
          <a:blip r:embed="rId9">
            <a:alphaModFix/>
          </a:blip>
          <a:srcRect/>
          <a:stretch/>
        </p:blipFill>
        <p:spPr>
          <a:xfrm>
            <a:off x="10232827" y="366251"/>
            <a:ext cx="1480675" cy="1440050"/>
          </a:xfrm>
          <a:prstGeom prst="rect">
            <a:avLst/>
          </a:prstGeom>
          <a:noFill/>
          <a:ln>
            <a:noFill/>
          </a:ln>
        </p:spPr>
      </p:pic>
      <p:sp>
        <p:nvSpPr>
          <p:cNvPr id="7" name="Rectangle 6">
            <a:extLst>
              <a:ext uri="{FF2B5EF4-FFF2-40B4-BE49-F238E27FC236}">
                <a16:creationId xmlns:a16="http://schemas.microsoft.com/office/drawing/2014/main" id="{39CBBA1C-75B7-428B-A64A-1653ABE1C566}"/>
              </a:ext>
            </a:extLst>
          </p:cNvPr>
          <p:cNvSpPr/>
          <p:nvPr/>
        </p:nvSpPr>
        <p:spPr>
          <a:xfrm>
            <a:off x="581201" y="1752128"/>
            <a:ext cx="4459106" cy="523220"/>
          </a:xfrm>
          <a:prstGeom prst="rect">
            <a:avLst/>
          </a:prstGeom>
        </p:spPr>
        <p:txBody>
          <a:bodyPr wrap="none">
            <a:spAutoFit/>
          </a:bodyPr>
          <a:lstStyle/>
          <a:p>
            <a:pPr lvl="0"/>
            <a:r>
              <a:rPr lang="en-US" sz="2800" b="1" dirty="0">
                <a:latin typeface="+mj-lt"/>
                <a:ea typeface="Verdana" panose="020B0604030504040204" pitchFamily="34" charset="0"/>
              </a:rPr>
              <a:t>Area of Emphasis &amp; Priorities</a:t>
            </a:r>
            <a:r>
              <a:rPr lang="en-US" sz="2800" b="1" dirty="0">
                <a:latin typeface="+mj-lt"/>
              </a:rPr>
              <a:t>:</a:t>
            </a:r>
            <a:r>
              <a:rPr lang="en-US" sz="2800" b="1" dirty="0"/>
              <a:t> </a:t>
            </a:r>
          </a:p>
        </p:txBody>
      </p:sp>
    </p:spTree>
    <p:extLst>
      <p:ext uri="{BB962C8B-B14F-4D97-AF65-F5344CB8AC3E}">
        <p14:creationId xmlns:p14="http://schemas.microsoft.com/office/powerpoint/2010/main" val="236261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0" name="Rectangle 49">
            <a:extLst>
              <a:ext uri="{FF2B5EF4-FFF2-40B4-BE49-F238E27FC236}">
                <a16:creationId xmlns:a16="http://schemas.microsoft.com/office/drawing/2014/main" id="{114C78B5-EC6B-4A39-8860-705100867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9A7A1F7-9E19-42F8-9C74-03FC02D3F77E}"/>
              </a:ext>
            </a:extLst>
          </p:cNvPr>
          <p:cNvSpPr>
            <a:spLocks noGrp="1"/>
          </p:cNvSpPr>
          <p:nvPr>
            <p:ph type="title"/>
          </p:nvPr>
        </p:nvSpPr>
        <p:spPr>
          <a:xfrm>
            <a:off x="838200" y="4669977"/>
            <a:ext cx="8010832" cy="1686577"/>
          </a:xfrm>
        </p:spPr>
        <p:txBody>
          <a:bodyPr vert="horz" lIns="91440" tIns="45720" rIns="91440" bIns="45720" rtlCol="0" anchor="t">
            <a:normAutofit fontScale="90000"/>
          </a:bodyPr>
          <a:lstStyle/>
          <a:p>
            <a:pPr algn="ctr">
              <a:spcBef>
                <a:spcPts val="0"/>
              </a:spcBef>
              <a:buSzPts val="1800"/>
            </a:pPr>
            <a:r>
              <a:rPr lang="en-US" sz="2800" dirty="0">
                <a:solidFill>
                  <a:schemeClr val="bg1"/>
                </a:solidFill>
                <a:latin typeface="Calibri" panose="020F0502020204030204" pitchFamily="34" charset="0"/>
                <a:ea typeface="Verdana" panose="020B0604030504040204" pitchFamily="34" charset="0"/>
                <a:cs typeface="Times New Roman" panose="02020603050405020304" pitchFamily="18" charset="0"/>
              </a:rPr>
              <a:t>The DDC State Plan and </a:t>
            </a:r>
            <a:r>
              <a:rPr lang="en-US"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45 days Public Comments Period (May 5 to June 18)</a:t>
            </a:r>
            <a:br>
              <a:rPr lang="en-US"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r>
              <a:rPr lang="en-US" sz="2200" dirty="0">
                <a:solidFill>
                  <a:schemeClr val="bg1"/>
                </a:solidFill>
              </a:rPr>
              <a:t>There will be several ways for people to share their feedback with DDC</a:t>
            </a:r>
            <a:br>
              <a:rPr lang="en-US" sz="2200" dirty="0">
                <a:solidFill>
                  <a:schemeClr val="bg1"/>
                </a:solidFill>
              </a:rPr>
            </a:br>
            <a:r>
              <a:rPr lang="en-US" sz="2400" dirty="0"/>
              <a:t>Visit DDC website at </a:t>
            </a:r>
            <a:br>
              <a:rPr lang="en-US" sz="2400" dirty="0"/>
            </a:br>
            <a:r>
              <a:rPr lang="en-US" sz="2400" dirty="0">
                <a:solidFill>
                  <a:schemeClr val="bg1"/>
                </a:solidFill>
                <a:hlinkClick r:id="rId3">
                  <a:extLst>
                    <a:ext uri="{A12FA001-AC4F-418D-AE19-62706E023703}">
                      <ahyp:hlinkClr xmlns:ahyp="http://schemas.microsoft.com/office/drawing/2018/hyperlinkcolor" val="tx"/>
                    </a:ext>
                  </a:extLst>
                </a:hlinkClick>
              </a:rPr>
              <a:t>https://ddc.dc.gov/</a:t>
            </a:r>
            <a:r>
              <a:rPr lang="en-US" sz="2400" dirty="0">
                <a:solidFill>
                  <a:schemeClr val="bg1"/>
                </a:solidFill>
              </a:rPr>
              <a:t> </a:t>
            </a:r>
            <a:br>
              <a:rPr lang="en-US" sz="2400" dirty="0"/>
            </a:br>
            <a:r>
              <a:rPr lang="en-US" sz="2200" dirty="0">
                <a:solidFill>
                  <a:schemeClr val="bg1"/>
                </a:solidFill>
              </a:rPr>
              <a:t> </a:t>
            </a:r>
            <a:br>
              <a:rPr lang="en-US" sz="2800" dirty="0">
                <a:solidFill>
                  <a:schemeClr val="bg1"/>
                </a:solidFill>
                <a:ea typeface="Verdana" panose="020B0604030504040204" pitchFamily="34" charset="0"/>
              </a:rPr>
            </a:br>
            <a:r>
              <a:rPr lang="en-US" sz="2800" dirty="0">
                <a:ea typeface="Verdana" panose="020B0604030504040204" pitchFamily="34" charset="0"/>
              </a:rPr>
              <a:t> </a:t>
            </a:r>
            <a:br>
              <a:rPr lang="en-US" sz="2800" dirty="0">
                <a:ea typeface="Verdana" panose="020B0604030504040204" pitchFamily="34" charset="0"/>
              </a:rPr>
            </a:br>
            <a:endParaRPr lang="en-US" sz="2800" kern="1200" dirty="0">
              <a:solidFill>
                <a:schemeClr val="bg1"/>
              </a:solidFill>
            </a:endParaRPr>
          </a:p>
        </p:txBody>
      </p:sp>
      <p:pic>
        <p:nvPicPr>
          <p:cNvPr id="5" name="Picture 4" descr="A group of people posing for a photo&#10;&#10;Description automatically generated">
            <a:extLst>
              <a:ext uri="{FF2B5EF4-FFF2-40B4-BE49-F238E27FC236}">
                <a16:creationId xmlns:a16="http://schemas.microsoft.com/office/drawing/2014/main" id="{F213BDC0-9329-48D3-B7F1-072D6CD5D7FF}"/>
              </a:ext>
            </a:extLst>
          </p:cNvPr>
          <p:cNvPicPr/>
          <p:nvPr/>
        </p:nvPicPr>
        <p:blipFill rotWithShape="1">
          <a:blip r:embed="rId4">
            <a:extLst>
              <a:ext uri="{28A0092B-C50C-407E-A947-70E740481C1C}">
                <a14:useLocalDpi xmlns:a14="http://schemas.microsoft.com/office/drawing/2010/main" val="0"/>
              </a:ext>
            </a:extLst>
          </a:blip>
          <a:srcRect l="28513" r="23848"/>
          <a:stretch/>
        </p:blipFill>
        <p:spPr bwMode="auto">
          <a:xfrm>
            <a:off x="20" y="10"/>
            <a:ext cx="4000480" cy="3904882"/>
          </a:xfrm>
          <a:custGeom>
            <a:avLst/>
            <a:gdLst/>
            <a:ahLst/>
            <a:cxnLst/>
            <a:rect l="l" t="t" r="r" b="b"/>
            <a:pathLst>
              <a:path w="4000500" h="3413410">
                <a:moveTo>
                  <a:pt x="0" y="0"/>
                </a:moveTo>
                <a:lnTo>
                  <a:pt x="4000500" y="0"/>
                </a:lnTo>
                <a:lnTo>
                  <a:pt x="4000500" y="3330603"/>
                </a:lnTo>
                <a:lnTo>
                  <a:pt x="416174" y="3413410"/>
                </a:lnTo>
                <a:lnTo>
                  <a:pt x="0" y="3408169"/>
                </a:lnTo>
                <a:close/>
              </a:path>
            </a:pathLst>
          </a:custGeom>
          <a:noFill/>
        </p:spPr>
      </p:pic>
      <p:pic>
        <p:nvPicPr>
          <p:cNvPr id="32" name="Google Shape;137;p18">
            <a:extLst>
              <a:ext uri="{FF2B5EF4-FFF2-40B4-BE49-F238E27FC236}">
                <a16:creationId xmlns:a16="http://schemas.microsoft.com/office/drawing/2014/main" id="{2BB82FF3-F1B3-4843-949E-197747C17BCC}"/>
              </a:ext>
            </a:extLst>
          </p:cNvPr>
          <p:cNvPicPr preferRelativeResize="0"/>
          <p:nvPr/>
        </p:nvPicPr>
        <p:blipFill rotWithShape="1">
          <a:blip r:embed="rId5"/>
          <a:srcRect l="13362" r="14924" b="1"/>
          <a:stretch/>
        </p:blipFill>
        <p:spPr>
          <a:xfrm>
            <a:off x="4191002" y="10"/>
            <a:ext cx="3752848" cy="3904881"/>
          </a:xfrm>
          <a:custGeom>
            <a:avLst/>
            <a:gdLst/>
            <a:ahLst/>
            <a:cxnLst/>
            <a:rect l="l" t="t" r="r" b="b"/>
            <a:pathLst>
              <a:path w="3809998" h="3361533">
                <a:moveTo>
                  <a:pt x="0" y="0"/>
                </a:moveTo>
                <a:lnTo>
                  <a:pt x="3809998" y="0"/>
                </a:lnTo>
                <a:lnTo>
                  <a:pt x="3809998" y="3353206"/>
                </a:lnTo>
                <a:lnTo>
                  <a:pt x="1781628" y="3181423"/>
                </a:lnTo>
                <a:lnTo>
                  <a:pt x="0" y="3361533"/>
                </a:lnTo>
                <a:close/>
              </a:path>
            </a:pathLst>
          </a:custGeom>
          <a:noFill/>
        </p:spPr>
      </p:pic>
      <p:pic>
        <p:nvPicPr>
          <p:cNvPr id="18" name="Picture 17">
            <a:extLst>
              <a:ext uri="{FF2B5EF4-FFF2-40B4-BE49-F238E27FC236}">
                <a16:creationId xmlns:a16="http://schemas.microsoft.com/office/drawing/2014/main" id="{FAD783DF-B840-4CAE-96A5-F5496C85663E}"/>
              </a:ext>
            </a:extLst>
          </p:cNvPr>
          <p:cNvPicPr/>
          <p:nvPr/>
        </p:nvPicPr>
        <p:blipFill rotWithShape="1">
          <a:blip r:embed="rId6">
            <a:extLst>
              <a:ext uri="{28A0092B-C50C-407E-A947-70E740481C1C}">
                <a14:useLocalDpi xmlns:a14="http://schemas.microsoft.com/office/drawing/2010/main" val="0"/>
              </a:ext>
            </a:extLst>
          </a:blip>
          <a:srcRect r="-1" b="10877"/>
          <a:stretch/>
        </p:blipFill>
        <p:spPr>
          <a:xfrm>
            <a:off x="8191500" y="-1"/>
            <a:ext cx="4000500" cy="4008409"/>
          </a:xfrm>
          <a:custGeom>
            <a:avLst/>
            <a:gdLst/>
            <a:ahLst/>
            <a:cxnLst/>
            <a:rect l="l" t="t" r="r" b="b"/>
            <a:pathLst>
              <a:path w="4000500" h="3403026">
                <a:moveTo>
                  <a:pt x="0" y="0"/>
                </a:moveTo>
                <a:lnTo>
                  <a:pt x="4000500" y="0"/>
                </a:lnTo>
                <a:lnTo>
                  <a:pt x="4000500" y="3403026"/>
                </a:lnTo>
                <a:lnTo>
                  <a:pt x="9072" y="3370108"/>
                </a:lnTo>
                <a:lnTo>
                  <a:pt x="0" y="3369340"/>
                </a:lnTo>
                <a:close/>
              </a:path>
            </a:pathLst>
          </a:custGeom>
        </p:spPr>
      </p:pic>
      <p:grpSp>
        <p:nvGrpSpPr>
          <p:cNvPr id="61" name="Group 51">
            <a:extLst>
              <a:ext uri="{FF2B5EF4-FFF2-40B4-BE49-F238E27FC236}">
                <a16:creationId xmlns:a16="http://schemas.microsoft.com/office/drawing/2014/main" id="{A50943B0-FDF7-4C2C-B784-9208C945A8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53" name="Freeform: Shape 52">
              <a:extLst>
                <a:ext uri="{FF2B5EF4-FFF2-40B4-BE49-F238E27FC236}">
                  <a16:creationId xmlns:a16="http://schemas.microsoft.com/office/drawing/2014/main" id="{64021FAB-FA86-49DE-8FC9-585A1729B7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2" name="Freeform: Shape 53">
              <a:extLst>
                <a:ext uri="{FF2B5EF4-FFF2-40B4-BE49-F238E27FC236}">
                  <a16:creationId xmlns:a16="http://schemas.microsoft.com/office/drawing/2014/main" id="{7B58B526-A432-4EB5-AA70-2BB897257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7">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11429429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8222BDA10F4442B8369A6149314FF7" ma:contentTypeVersion="11" ma:contentTypeDescription="Create a new document." ma:contentTypeScope="" ma:versionID="de1f73cb1b21dd187a253469b57d014f">
  <xsd:schema xmlns:xsd="http://www.w3.org/2001/XMLSchema" xmlns:xs="http://www.w3.org/2001/XMLSchema" xmlns:p="http://schemas.microsoft.com/office/2006/metadata/properties" xmlns:ns2="c6cf7551-8a9f-4b4c-a9a9-ddf2870967bc" xmlns:ns3="e40c97b2-fbb0-44cb-b8dd-3f758eca414f" targetNamespace="http://schemas.microsoft.com/office/2006/metadata/properties" ma:root="true" ma:fieldsID="ceae3e1934b7dbcff513ab236171a9e6" ns2:_="" ns3:_="">
    <xsd:import namespace="c6cf7551-8a9f-4b4c-a9a9-ddf2870967bc"/>
    <xsd:import namespace="e40c97b2-fbb0-44cb-b8dd-3f758eca414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cf7551-8a9f-4b4c-a9a9-ddf2870967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40c97b2-fbb0-44cb-b8dd-3f758eca414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92110C-92D9-44FC-A1F2-EBE0AB6F5A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cf7551-8a9f-4b4c-a9a9-ddf2870967bc"/>
    <ds:schemaRef ds:uri="e40c97b2-fbb0-44cb-b8dd-3f758eca41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C40300C-A548-4BA8-8FBE-A9CF3750BDE2}">
  <ds:schemaRefs>
    <ds:schemaRef ds:uri="http://schemas.microsoft.com/sharepoint/v3/contenttype/forms"/>
  </ds:schemaRefs>
</ds:datastoreItem>
</file>

<file path=customXml/itemProps3.xml><?xml version="1.0" encoding="utf-8"?>
<ds:datastoreItem xmlns:ds="http://schemas.openxmlformats.org/officeDocument/2006/customXml" ds:itemID="{FEFFFD92-3F24-47BB-9779-F33759356BD3}">
  <ds:schemaRefs>
    <ds:schemaRef ds:uri="http://schemas.openxmlformats.org/package/2006/metadata/core-properties"/>
    <ds:schemaRef ds:uri="http://purl.org/dc/terms/"/>
    <ds:schemaRef ds:uri="http://schemas.microsoft.com/office/2006/documentManagement/types"/>
    <ds:schemaRef ds:uri="http://schemas.microsoft.com/office/2006/metadata/properties"/>
    <ds:schemaRef ds:uri="e40c97b2-fbb0-44cb-b8dd-3f758eca414f"/>
    <ds:schemaRef ds:uri="http://purl.org/dc/elements/1.1/"/>
    <ds:schemaRef ds:uri="http://schemas.microsoft.com/office/infopath/2007/PartnerControls"/>
    <ds:schemaRef ds:uri="c6cf7551-8a9f-4b4c-a9a9-ddf2870967b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3213</TotalTime>
  <Words>2532</Words>
  <Application>Microsoft Office PowerPoint</Application>
  <PresentationFormat>Panorámica</PresentationFormat>
  <Paragraphs>253</Paragraphs>
  <Slides>13</Slides>
  <Notes>13</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13</vt:i4>
      </vt:variant>
    </vt:vector>
  </HeadingPairs>
  <TitlesOfParts>
    <vt:vector size="18" baseType="lpstr">
      <vt:lpstr>Arial</vt:lpstr>
      <vt:lpstr>Calibri</vt:lpstr>
      <vt:lpstr>Calibri Light</vt:lpstr>
      <vt:lpstr>Verdana</vt:lpstr>
      <vt:lpstr>Office Theme</vt:lpstr>
      <vt:lpstr>Presentación de PowerPoint</vt:lpstr>
      <vt:lpstr>Overview</vt:lpstr>
      <vt:lpstr>Presentación de PowerPoint</vt:lpstr>
      <vt:lpstr>Drafting the State Plan</vt:lpstr>
      <vt:lpstr>Presentación de PowerPoint</vt:lpstr>
      <vt:lpstr>The DC Developmental Disabilities Council Five -Year State Plan for Fiscal Years 2022-2026  (October 1, 2021, until September 30, 2026) </vt:lpstr>
      <vt:lpstr>The Public Hearings and 45 Days Public Comments  of the DDC Five-Year State Plan 2022-2026 May 5, 2021, to June 18, 2021</vt:lpstr>
      <vt:lpstr>The DDC Five -Year State Plan 2022-2026    </vt:lpstr>
      <vt:lpstr>The DDC State Plan and 45 days Public Comments Period (May 5 to June 18) There will be several ways for people to share their feedback with DDC Visit DDC website at  https://ddc.dc.gov/      </vt:lpstr>
      <vt:lpstr>The DDC Five -Year 2022-2026 State Plan   </vt:lpstr>
      <vt:lpstr>Presentación de PowerPoint</vt:lpstr>
      <vt:lpstr>Next Steps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Collazo, Luz (EOM)</dc:creator>
  <cp:lastModifiedBy>Whyte, Alison (EOM)</cp:lastModifiedBy>
  <cp:revision>172</cp:revision>
  <dcterms:created xsi:type="dcterms:W3CDTF">2021-05-26T10:10:46Z</dcterms:created>
  <dcterms:modified xsi:type="dcterms:W3CDTF">2021-06-21T21:33:34Z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0x010100708222BDA10F4442B8369A6149314FF7</vt:lpwstr>
  </property>
</Properties>
</file>